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6"/>
  </p:notesMasterIdLst>
  <p:handoutMasterIdLst>
    <p:handoutMasterId r:id="rId57"/>
  </p:handoutMasterIdLst>
  <p:sldIdLst>
    <p:sldId id="411" r:id="rId2"/>
    <p:sldId id="409" r:id="rId3"/>
    <p:sldId id="435" r:id="rId4"/>
    <p:sldId id="256" r:id="rId5"/>
    <p:sldId id="441" r:id="rId6"/>
    <p:sldId id="401" r:id="rId7"/>
    <p:sldId id="407" r:id="rId8"/>
    <p:sldId id="408" r:id="rId9"/>
    <p:sldId id="410" r:id="rId10"/>
    <p:sldId id="384" r:id="rId11"/>
    <p:sldId id="391" r:id="rId12"/>
    <p:sldId id="414" r:id="rId13"/>
    <p:sldId id="415" r:id="rId14"/>
    <p:sldId id="416" r:id="rId15"/>
    <p:sldId id="417" r:id="rId16"/>
    <p:sldId id="418" r:id="rId17"/>
    <p:sldId id="419" r:id="rId18"/>
    <p:sldId id="424" r:id="rId19"/>
    <p:sldId id="420" r:id="rId20"/>
    <p:sldId id="431" r:id="rId21"/>
    <p:sldId id="421" r:id="rId22"/>
    <p:sldId id="422" r:id="rId23"/>
    <p:sldId id="425" r:id="rId24"/>
    <p:sldId id="426" r:id="rId25"/>
    <p:sldId id="451" r:id="rId26"/>
    <p:sldId id="427" r:id="rId27"/>
    <p:sldId id="428" r:id="rId28"/>
    <p:sldId id="429" r:id="rId29"/>
    <p:sldId id="430" r:id="rId30"/>
    <p:sldId id="432" r:id="rId31"/>
    <p:sldId id="433" r:id="rId32"/>
    <p:sldId id="440" r:id="rId33"/>
    <p:sldId id="453" r:id="rId34"/>
    <p:sldId id="438" r:id="rId35"/>
    <p:sldId id="439" r:id="rId36"/>
    <p:sldId id="471" r:id="rId37"/>
    <p:sldId id="467" r:id="rId38"/>
    <p:sldId id="452" r:id="rId39"/>
    <p:sldId id="444" r:id="rId40"/>
    <p:sldId id="445" r:id="rId41"/>
    <p:sldId id="443" r:id="rId42"/>
    <p:sldId id="454" r:id="rId43"/>
    <p:sldId id="455" r:id="rId44"/>
    <p:sldId id="456" r:id="rId45"/>
    <p:sldId id="449" r:id="rId46"/>
    <p:sldId id="458" r:id="rId47"/>
    <p:sldId id="459" r:id="rId48"/>
    <p:sldId id="450" r:id="rId49"/>
    <p:sldId id="461" r:id="rId50"/>
    <p:sldId id="462" r:id="rId51"/>
    <p:sldId id="463" r:id="rId52"/>
    <p:sldId id="464" r:id="rId53"/>
    <p:sldId id="465" r:id="rId54"/>
    <p:sldId id="466" r:id="rId55"/>
  </p:sldIdLst>
  <p:sldSz cx="9144000" cy="6858000" type="screen4x3"/>
  <p:notesSz cx="7010400" cy="9296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CC"/>
    <a:srgbClr val="800000"/>
    <a:srgbClr val="CCFF66"/>
    <a:srgbClr val="A9FDB7"/>
    <a:srgbClr val="FFCC66"/>
    <a:srgbClr val="FFCCFF"/>
    <a:srgbClr val="CCFFCC"/>
    <a:srgbClr val="F7FDA9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59" autoAdjust="0"/>
    <p:restoredTop sz="86380" autoAdjust="0"/>
  </p:normalViewPr>
  <p:slideViewPr>
    <p:cSldViewPr>
      <p:cViewPr>
        <p:scale>
          <a:sx n="70" d="100"/>
          <a:sy n="70" d="100"/>
        </p:scale>
        <p:origin x="-1152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5118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0832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928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353898-6703-41B8-B2CD-C91548F4B6C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37F35218-7A6D-4857-A00A-926E855F8736}">
      <dgm:prSet custT="1"/>
      <dgm:spPr/>
      <dgm:t>
        <a:bodyPr/>
        <a:lstStyle/>
        <a:p>
          <a:pPr rtl="0"/>
          <a:r>
            <a:rPr lang="es-MX" sz="3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Tanto la administración pública centralizada como la paraestatal </a:t>
          </a:r>
          <a:endParaRPr lang="es-MX" sz="30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C1E0113A-04CA-4D22-8A68-C6BA5AEF11E7}" type="parTrans" cxnId="{5A9C116B-8550-4854-AE7C-7595D2728CB9}">
      <dgm:prSet/>
      <dgm:spPr/>
      <dgm:t>
        <a:bodyPr/>
        <a:lstStyle/>
        <a:p>
          <a:endParaRPr lang="es-MX"/>
        </a:p>
      </dgm:t>
    </dgm:pt>
    <dgm:pt modelId="{24634931-8637-4F8F-A7FB-0754F9BA42B8}" type="sibTrans" cxnId="{5A9C116B-8550-4854-AE7C-7595D2728CB9}">
      <dgm:prSet/>
      <dgm:spPr/>
      <dgm:t>
        <a:bodyPr/>
        <a:lstStyle/>
        <a:p>
          <a:endParaRPr lang="es-MX"/>
        </a:p>
      </dgm:t>
    </dgm:pt>
    <dgm:pt modelId="{1D991EE1-0F11-4D3C-A358-EAD47BA0420B}">
      <dgm:prSet custT="1"/>
      <dgm:spPr/>
      <dgm:t>
        <a:bodyPr/>
        <a:lstStyle/>
        <a:p>
          <a:pPr rtl="0"/>
          <a:r>
            <a:rPr lang="es-MX" sz="3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deberán entregar antes del término de sus funciones </a:t>
          </a:r>
          <a:endParaRPr lang="es-MX" sz="30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B8474EC3-9CFF-475A-A645-FBE23CACBF49}" type="parTrans" cxnId="{CC16A5EB-2892-4706-A5F7-5A783F4EB958}">
      <dgm:prSet/>
      <dgm:spPr/>
      <dgm:t>
        <a:bodyPr/>
        <a:lstStyle/>
        <a:p>
          <a:endParaRPr lang="es-MX"/>
        </a:p>
      </dgm:t>
    </dgm:pt>
    <dgm:pt modelId="{41E24EB8-91D4-4CA3-BCC4-419A316BAD94}" type="sibTrans" cxnId="{CC16A5EB-2892-4706-A5F7-5A783F4EB958}">
      <dgm:prSet/>
      <dgm:spPr/>
      <dgm:t>
        <a:bodyPr/>
        <a:lstStyle/>
        <a:p>
          <a:endParaRPr lang="es-MX"/>
        </a:p>
      </dgm:t>
    </dgm:pt>
    <dgm:pt modelId="{996608D7-08EC-4E52-9EDF-663C1F83C82A}">
      <dgm:prSet custT="1"/>
      <dgm:spPr/>
      <dgm:t>
        <a:bodyPr/>
        <a:lstStyle/>
        <a:p>
          <a:pPr rtl="0"/>
          <a:r>
            <a:rPr lang="es-MX" sz="3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a las autoridades entrantes, </a:t>
          </a:r>
          <a:endParaRPr lang="es-MX" sz="30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A71A15F7-B48B-43E1-8F80-5BD1FE7963E4}" type="parTrans" cxnId="{F9FC23A1-4695-4D69-8A84-0F37B24A28B9}">
      <dgm:prSet/>
      <dgm:spPr/>
      <dgm:t>
        <a:bodyPr/>
        <a:lstStyle/>
        <a:p>
          <a:endParaRPr lang="es-MX"/>
        </a:p>
      </dgm:t>
    </dgm:pt>
    <dgm:pt modelId="{6699227E-5964-4F93-A4C1-55395B42FE82}" type="sibTrans" cxnId="{F9FC23A1-4695-4D69-8A84-0F37B24A28B9}">
      <dgm:prSet/>
      <dgm:spPr/>
      <dgm:t>
        <a:bodyPr/>
        <a:lstStyle/>
        <a:p>
          <a:endParaRPr lang="es-MX"/>
        </a:p>
      </dgm:t>
    </dgm:pt>
    <dgm:pt modelId="{B162B5F7-39BF-4FDD-AFAA-F7FBA73FBA4D}">
      <dgm:prSet custT="1"/>
      <dgm:spPr/>
      <dgm:t>
        <a:bodyPr/>
        <a:lstStyle/>
        <a:p>
          <a:pPr rtl="0"/>
          <a:r>
            <a:rPr lang="es-MX" sz="30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 </a:t>
          </a:r>
        </a:p>
        <a:p>
          <a:pPr rtl="0"/>
          <a:r>
            <a:rPr lang="es-MX" sz="3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la documentación e información necesaria que permita conocer el ejercicio y funcionamiento de dicho encargo.   </a:t>
          </a:r>
        </a:p>
        <a:p>
          <a:pPr rtl="0"/>
          <a:endParaRPr lang="es-MX" sz="24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36457303-81D2-4850-B57A-BCA83CB55FE8}" type="parTrans" cxnId="{B8302DA4-9423-438D-89C4-B94C8BEF03E8}">
      <dgm:prSet/>
      <dgm:spPr/>
      <dgm:t>
        <a:bodyPr/>
        <a:lstStyle/>
        <a:p>
          <a:endParaRPr lang="es-MX"/>
        </a:p>
      </dgm:t>
    </dgm:pt>
    <dgm:pt modelId="{ABF0E917-ECE5-456A-B4B8-BC06D244F59E}" type="sibTrans" cxnId="{B8302DA4-9423-438D-89C4-B94C8BEF03E8}">
      <dgm:prSet/>
      <dgm:spPr/>
      <dgm:t>
        <a:bodyPr/>
        <a:lstStyle/>
        <a:p>
          <a:endParaRPr lang="es-MX"/>
        </a:p>
      </dgm:t>
    </dgm:pt>
    <dgm:pt modelId="{6CC8107C-71C8-4043-A449-462E146B2EF2}" type="pres">
      <dgm:prSet presAssocID="{98353898-6703-41B8-B2CD-C91548F4B6C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F462979-C2DA-4F09-B30F-EC35B61677E6}" type="pres">
      <dgm:prSet presAssocID="{37F35218-7A6D-4857-A00A-926E855F8736}" presName="linNode" presStyleCnt="0"/>
      <dgm:spPr/>
    </dgm:pt>
    <dgm:pt modelId="{5E04C490-1C04-49E6-9E4F-6E47C3FB9DF7}" type="pres">
      <dgm:prSet presAssocID="{37F35218-7A6D-4857-A00A-926E855F8736}" presName="parentText" presStyleLbl="node1" presStyleIdx="0" presStyleCnt="4" custScaleX="277778" custScaleY="31826" custLinFactNeighborX="-1411" custLinFactNeighborY="1968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747267A-B930-474A-99EB-00DB2E4AE159}" type="pres">
      <dgm:prSet presAssocID="{24634931-8637-4F8F-A7FB-0754F9BA42B8}" presName="sp" presStyleCnt="0"/>
      <dgm:spPr/>
    </dgm:pt>
    <dgm:pt modelId="{A0DC9E68-8689-4CDE-8A9B-469FD96B1EBD}" type="pres">
      <dgm:prSet presAssocID="{1D991EE1-0F11-4D3C-A358-EAD47BA0420B}" presName="linNode" presStyleCnt="0"/>
      <dgm:spPr/>
    </dgm:pt>
    <dgm:pt modelId="{A84888C6-47C7-46AB-8423-F7EB01A05BDA}" type="pres">
      <dgm:prSet presAssocID="{1D991EE1-0F11-4D3C-A358-EAD47BA0420B}" presName="parentText" presStyleLbl="node1" presStyleIdx="1" presStyleCnt="4" custScaleX="277778" custScaleY="26799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790130D-E9DB-4842-8163-1986B51BF928}" type="pres">
      <dgm:prSet presAssocID="{41E24EB8-91D4-4CA3-BCC4-419A316BAD94}" presName="sp" presStyleCnt="0"/>
      <dgm:spPr/>
    </dgm:pt>
    <dgm:pt modelId="{F053849D-F593-434F-A716-425B313BE5CB}" type="pres">
      <dgm:prSet presAssocID="{996608D7-08EC-4E52-9EDF-663C1F83C82A}" presName="linNode" presStyleCnt="0"/>
      <dgm:spPr/>
    </dgm:pt>
    <dgm:pt modelId="{374C61E8-8E04-4584-ADF4-B1CF00CC01A8}" type="pres">
      <dgm:prSet presAssocID="{996608D7-08EC-4E52-9EDF-663C1F83C82A}" presName="parentText" presStyleLbl="node1" presStyleIdx="2" presStyleCnt="4" custScaleX="277778" custScaleY="1906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6B672B0-0580-4FA0-920B-9AF2D3B178FE}" type="pres">
      <dgm:prSet presAssocID="{6699227E-5964-4F93-A4C1-55395B42FE82}" presName="sp" presStyleCnt="0"/>
      <dgm:spPr/>
    </dgm:pt>
    <dgm:pt modelId="{72969133-E3C8-4E91-9870-894A263F79A7}" type="pres">
      <dgm:prSet presAssocID="{B162B5F7-39BF-4FDD-AFAA-F7FBA73FBA4D}" presName="linNode" presStyleCnt="0"/>
      <dgm:spPr/>
    </dgm:pt>
    <dgm:pt modelId="{D6A6FC30-0747-471A-91C8-70F99C14AD6E}" type="pres">
      <dgm:prSet presAssocID="{B162B5F7-39BF-4FDD-AFAA-F7FBA73FBA4D}" presName="parentText" presStyleLbl="node1" presStyleIdx="3" presStyleCnt="4" custScaleX="277778" custScaleY="48265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8302DA4-9423-438D-89C4-B94C8BEF03E8}" srcId="{98353898-6703-41B8-B2CD-C91548F4B6CC}" destId="{B162B5F7-39BF-4FDD-AFAA-F7FBA73FBA4D}" srcOrd="3" destOrd="0" parTransId="{36457303-81D2-4850-B57A-BCA83CB55FE8}" sibTransId="{ABF0E917-ECE5-456A-B4B8-BC06D244F59E}"/>
    <dgm:cxn modelId="{CC16A5EB-2892-4706-A5F7-5A783F4EB958}" srcId="{98353898-6703-41B8-B2CD-C91548F4B6CC}" destId="{1D991EE1-0F11-4D3C-A358-EAD47BA0420B}" srcOrd="1" destOrd="0" parTransId="{B8474EC3-9CFF-475A-A645-FBE23CACBF49}" sibTransId="{41E24EB8-91D4-4CA3-BCC4-419A316BAD94}"/>
    <dgm:cxn modelId="{5A9C116B-8550-4854-AE7C-7595D2728CB9}" srcId="{98353898-6703-41B8-B2CD-C91548F4B6CC}" destId="{37F35218-7A6D-4857-A00A-926E855F8736}" srcOrd="0" destOrd="0" parTransId="{C1E0113A-04CA-4D22-8A68-C6BA5AEF11E7}" sibTransId="{24634931-8637-4F8F-A7FB-0754F9BA42B8}"/>
    <dgm:cxn modelId="{50494814-CF44-489A-9432-F778FD646AB4}" type="presOf" srcId="{1D991EE1-0F11-4D3C-A358-EAD47BA0420B}" destId="{A84888C6-47C7-46AB-8423-F7EB01A05BDA}" srcOrd="0" destOrd="0" presId="urn:microsoft.com/office/officeart/2005/8/layout/vList5"/>
    <dgm:cxn modelId="{F9FC23A1-4695-4D69-8A84-0F37B24A28B9}" srcId="{98353898-6703-41B8-B2CD-C91548F4B6CC}" destId="{996608D7-08EC-4E52-9EDF-663C1F83C82A}" srcOrd="2" destOrd="0" parTransId="{A71A15F7-B48B-43E1-8F80-5BD1FE7963E4}" sibTransId="{6699227E-5964-4F93-A4C1-55395B42FE82}"/>
    <dgm:cxn modelId="{ED28F03B-0C33-4F35-8745-93B586B86AEA}" type="presOf" srcId="{B162B5F7-39BF-4FDD-AFAA-F7FBA73FBA4D}" destId="{D6A6FC30-0747-471A-91C8-70F99C14AD6E}" srcOrd="0" destOrd="0" presId="urn:microsoft.com/office/officeart/2005/8/layout/vList5"/>
    <dgm:cxn modelId="{386692D2-63A5-476A-BBF6-CA84E72A7B3C}" type="presOf" srcId="{996608D7-08EC-4E52-9EDF-663C1F83C82A}" destId="{374C61E8-8E04-4584-ADF4-B1CF00CC01A8}" srcOrd="0" destOrd="0" presId="urn:microsoft.com/office/officeart/2005/8/layout/vList5"/>
    <dgm:cxn modelId="{5C598568-0BE4-421A-B07E-2D746D5C7F13}" type="presOf" srcId="{37F35218-7A6D-4857-A00A-926E855F8736}" destId="{5E04C490-1C04-49E6-9E4F-6E47C3FB9DF7}" srcOrd="0" destOrd="0" presId="urn:microsoft.com/office/officeart/2005/8/layout/vList5"/>
    <dgm:cxn modelId="{48EFF304-7587-4F4E-9FF8-9A8DF5734BF0}" type="presOf" srcId="{98353898-6703-41B8-B2CD-C91548F4B6CC}" destId="{6CC8107C-71C8-4043-A449-462E146B2EF2}" srcOrd="0" destOrd="0" presId="urn:microsoft.com/office/officeart/2005/8/layout/vList5"/>
    <dgm:cxn modelId="{70DF8822-127F-4C39-B1CD-62688AA278C3}" type="presParOf" srcId="{6CC8107C-71C8-4043-A449-462E146B2EF2}" destId="{EF462979-C2DA-4F09-B30F-EC35B61677E6}" srcOrd="0" destOrd="0" presId="urn:microsoft.com/office/officeart/2005/8/layout/vList5"/>
    <dgm:cxn modelId="{B0C78E56-A3A9-4378-8326-EE00A0A21F9B}" type="presParOf" srcId="{EF462979-C2DA-4F09-B30F-EC35B61677E6}" destId="{5E04C490-1C04-49E6-9E4F-6E47C3FB9DF7}" srcOrd="0" destOrd="0" presId="urn:microsoft.com/office/officeart/2005/8/layout/vList5"/>
    <dgm:cxn modelId="{BBCA605F-FC45-4F1D-B52B-E715E5610B8F}" type="presParOf" srcId="{6CC8107C-71C8-4043-A449-462E146B2EF2}" destId="{8747267A-B930-474A-99EB-00DB2E4AE159}" srcOrd="1" destOrd="0" presId="urn:microsoft.com/office/officeart/2005/8/layout/vList5"/>
    <dgm:cxn modelId="{0C7ABC72-BD29-44CE-ABA0-4E8C0219FFEB}" type="presParOf" srcId="{6CC8107C-71C8-4043-A449-462E146B2EF2}" destId="{A0DC9E68-8689-4CDE-8A9B-469FD96B1EBD}" srcOrd="2" destOrd="0" presId="urn:microsoft.com/office/officeart/2005/8/layout/vList5"/>
    <dgm:cxn modelId="{65FE9529-FB8D-4FF9-A34E-9D99A7A0608E}" type="presParOf" srcId="{A0DC9E68-8689-4CDE-8A9B-469FD96B1EBD}" destId="{A84888C6-47C7-46AB-8423-F7EB01A05BDA}" srcOrd="0" destOrd="0" presId="urn:microsoft.com/office/officeart/2005/8/layout/vList5"/>
    <dgm:cxn modelId="{63A91287-35D2-4B06-937C-428D9C927DF7}" type="presParOf" srcId="{6CC8107C-71C8-4043-A449-462E146B2EF2}" destId="{F790130D-E9DB-4842-8163-1986B51BF928}" srcOrd="3" destOrd="0" presId="urn:microsoft.com/office/officeart/2005/8/layout/vList5"/>
    <dgm:cxn modelId="{74D40D25-35A9-44ED-BCA9-B8F1C0F87F6E}" type="presParOf" srcId="{6CC8107C-71C8-4043-A449-462E146B2EF2}" destId="{F053849D-F593-434F-A716-425B313BE5CB}" srcOrd="4" destOrd="0" presId="urn:microsoft.com/office/officeart/2005/8/layout/vList5"/>
    <dgm:cxn modelId="{7B3FE50B-4CD5-4973-8BDB-B90FD29DD278}" type="presParOf" srcId="{F053849D-F593-434F-A716-425B313BE5CB}" destId="{374C61E8-8E04-4584-ADF4-B1CF00CC01A8}" srcOrd="0" destOrd="0" presId="urn:microsoft.com/office/officeart/2005/8/layout/vList5"/>
    <dgm:cxn modelId="{FA8E3C55-0664-4C21-B0A5-1CAF32BB33FC}" type="presParOf" srcId="{6CC8107C-71C8-4043-A449-462E146B2EF2}" destId="{06B672B0-0580-4FA0-920B-9AF2D3B178FE}" srcOrd="5" destOrd="0" presId="urn:microsoft.com/office/officeart/2005/8/layout/vList5"/>
    <dgm:cxn modelId="{151CC7D8-77B3-4011-AFAA-A4B9FDB49668}" type="presParOf" srcId="{6CC8107C-71C8-4043-A449-462E146B2EF2}" destId="{72969133-E3C8-4E91-9870-894A263F79A7}" srcOrd="6" destOrd="0" presId="urn:microsoft.com/office/officeart/2005/8/layout/vList5"/>
    <dgm:cxn modelId="{16CD0BB6-7CD3-4284-AA4A-A004B064A642}" type="presParOf" srcId="{72969133-E3C8-4E91-9870-894A263F79A7}" destId="{D6A6FC30-0747-471A-91C8-70F99C14AD6E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04C490-1C04-49E6-9E4F-6E47C3FB9DF7}">
      <dsp:nvSpPr>
        <dsp:cNvPr id="0" name=""/>
        <dsp:cNvSpPr/>
      </dsp:nvSpPr>
      <dsp:spPr>
        <a:xfrm>
          <a:off x="0" y="72006"/>
          <a:ext cx="7733814" cy="11373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Tanto la administración pública centralizada como la paraestatal </a:t>
          </a:r>
          <a:endParaRPr lang="es-MX" sz="30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55521" y="127527"/>
        <a:ext cx="7622772" cy="1026316"/>
      </dsp:txXfrm>
    </dsp:sp>
    <dsp:sp modelId="{A84888C6-47C7-46AB-8423-F7EB01A05BDA}">
      <dsp:nvSpPr>
        <dsp:cNvPr id="0" name=""/>
        <dsp:cNvSpPr/>
      </dsp:nvSpPr>
      <dsp:spPr>
        <a:xfrm>
          <a:off x="3776" y="1317719"/>
          <a:ext cx="7733814" cy="9577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deberán entregar antes del término de sus funciones </a:t>
          </a:r>
          <a:endParaRPr lang="es-MX" sz="30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50528" y="1364471"/>
        <a:ext cx="7640310" cy="864206"/>
      </dsp:txXfrm>
    </dsp:sp>
    <dsp:sp modelId="{374C61E8-8E04-4584-ADF4-B1CF00CC01A8}">
      <dsp:nvSpPr>
        <dsp:cNvPr id="0" name=""/>
        <dsp:cNvSpPr/>
      </dsp:nvSpPr>
      <dsp:spPr>
        <a:xfrm>
          <a:off x="3776" y="2454113"/>
          <a:ext cx="7733814" cy="681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a las autoridades entrantes, </a:t>
          </a:r>
          <a:endParaRPr lang="es-MX" sz="30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37032" y="2487369"/>
        <a:ext cx="7667302" cy="614738"/>
      </dsp:txXfrm>
    </dsp:sp>
    <dsp:sp modelId="{D6A6FC30-0747-471A-91C8-70F99C14AD6E}">
      <dsp:nvSpPr>
        <dsp:cNvPr id="0" name=""/>
        <dsp:cNvSpPr/>
      </dsp:nvSpPr>
      <dsp:spPr>
        <a:xfrm>
          <a:off x="3776" y="3314047"/>
          <a:ext cx="7733814" cy="17248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0" b="1" kern="1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 </a:t>
          </a:r>
        </a:p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la documentación e información necesaria que permita conocer el ejercicio y funcionamiento de dicho encargo.   </a:t>
          </a:r>
        </a:p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4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87976" y="3398247"/>
        <a:ext cx="7565414" cy="15564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992C776F-981C-4150-A475-E34A0B8806C7}" type="datetimeFigureOut">
              <a:rPr lang="es-MX" smtClean="0"/>
              <a:pPr/>
              <a:t>09/07/2019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44BCC8-FABC-40E4-8E5C-A37527BD4227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2830293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C6B1C12D-B759-4DAD-9D12-84C478C9EB25}" type="datetimeFigureOut">
              <a:rPr lang="es-MX" smtClean="0"/>
              <a:pPr/>
              <a:t>09/07/2019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C281AE69-A0C7-47EA-BB79-284086BB1CA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4976109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AE69-A0C7-47EA-BB79-284086BB1CAE}" type="slidenum">
              <a:rPr lang="es-MX" smtClean="0"/>
              <a:pPr/>
              <a:t>1</a:t>
            </a:fld>
            <a:endParaRPr lang="es-MX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51998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AE69-A0C7-47EA-BB79-284086BB1CAE}" type="slidenum">
              <a:rPr lang="es-MX" smtClean="0"/>
              <a:pPr/>
              <a:t>10</a:t>
            </a:fld>
            <a:endParaRPr lang="es-MX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51998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AE69-A0C7-47EA-BB79-284086BB1CAE}" type="slidenum">
              <a:rPr lang="es-MX" smtClean="0"/>
              <a:pPr/>
              <a:t>11</a:t>
            </a:fld>
            <a:endParaRPr lang="es-MX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51998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AE69-A0C7-47EA-BB79-284086BB1CAE}" type="slidenum">
              <a:rPr lang="es-MX" smtClean="0"/>
              <a:pPr/>
              <a:t>12</a:t>
            </a:fld>
            <a:endParaRPr lang="es-MX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51998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AE69-A0C7-47EA-BB79-284086BB1CAE}" type="slidenum">
              <a:rPr lang="es-MX" smtClean="0"/>
              <a:pPr/>
              <a:t>13</a:t>
            </a:fld>
            <a:endParaRPr lang="es-MX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51998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AE69-A0C7-47EA-BB79-284086BB1CAE}" type="slidenum">
              <a:rPr lang="es-MX" smtClean="0"/>
              <a:pPr/>
              <a:t>14</a:t>
            </a:fld>
            <a:endParaRPr lang="es-MX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51998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AE69-A0C7-47EA-BB79-284086BB1CAE}" type="slidenum">
              <a:rPr lang="es-MX" smtClean="0"/>
              <a:pPr/>
              <a:t>15</a:t>
            </a:fld>
            <a:endParaRPr lang="es-MX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51998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AE69-A0C7-47EA-BB79-284086BB1CAE}" type="slidenum">
              <a:rPr lang="es-MX" smtClean="0"/>
              <a:pPr/>
              <a:t>16</a:t>
            </a:fld>
            <a:endParaRPr lang="es-MX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51998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AE69-A0C7-47EA-BB79-284086BB1CAE}" type="slidenum">
              <a:rPr lang="es-MX" smtClean="0"/>
              <a:pPr/>
              <a:t>17</a:t>
            </a:fld>
            <a:endParaRPr lang="es-MX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51998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AE69-A0C7-47EA-BB79-284086BB1CAE}" type="slidenum">
              <a:rPr lang="es-MX" smtClean="0"/>
              <a:pPr/>
              <a:t>18</a:t>
            </a:fld>
            <a:endParaRPr lang="es-MX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51998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AE69-A0C7-47EA-BB79-284086BB1CAE}" type="slidenum">
              <a:rPr lang="es-MX" smtClean="0"/>
              <a:pPr/>
              <a:t>19</a:t>
            </a:fld>
            <a:endParaRPr lang="es-MX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5199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AE69-A0C7-47EA-BB79-284086BB1CAE}" type="slidenum">
              <a:rPr lang="es-MX" smtClean="0"/>
              <a:pPr/>
              <a:t>2</a:t>
            </a:fld>
            <a:endParaRPr lang="es-MX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51998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AE69-A0C7-47EA-BB79-284086BB1CAE}" type="slidenum">
              <a:rPr lang="es-MX" smtClean="0"/>
              <a:pPr/>
              <a:t>20</a:t>
            </a:fld>
            <a:endParaRPr lang="es-MX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51998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AE69-A0C7-47EA-BB79-284086BB1CAE}" type="slidenum">
              <a:rPr lang="es-MX" smtClean="0"/>
              <a:pPr/>
              <a:t>21</a:t>
            </a:fld>
            <a:endParaRPr lang="es-MX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51998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AE69-A0C7-47EA-BB79-284086BB1CAE}" type="slidenum">
              <a:rPr lang="es-MX" smtClean="0"/>
              <a:pPr/>
              <a:t>22</a:t>
            </a:fld>
            <a:endParaRPr lang="es-MX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51998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AE69-A0C7-47EA-BB79-284086BB1CAE}" type="slidenum">
              <a:rPr lang="es-MX" smtClean="0"/>
              <a:pPr/>
              <a:t>23</a:t>
            </a:fld>
            <a:endParaRPr lang="es-MX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519983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AE69-A0C7-47EA-BB79-284086BB1CAE}" type="slidenum">
              <a:rPr lang="es-MX" smtClean="0"/>
              <a:pPr/>
              <a:t>24</a:t>
            </a:fld>
            <a:endParaRPr lang="es-MX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51998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AE69-A0C7-47EA-BB79-284086BB1CAE}" type="slidenum">
              <a:rPr lang="es-MX" smtClean="0"/>
              <a:pPr/>
              <a:t>25</a:t>
            </a:fld>
            <a:endParaRPr lang="es-MX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519983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AE69-A0C7-47EA-BB79-284086BB1CAE}" type="slidenum">
              <a:rPr lang="es-MX" smtClean="0"/>
              <a:pPr/>
              <a:t>26</a:t>
            </a:fld>
            <a:endParaRPr lang="es-MX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519983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AE69-A0C7-47EA-BB79-284086BB1CAE}" type="slidenum">
              <a:rPr lang="es-MX" smtClean="0"/>
              <a:pPr/>
              <a:t>27</a:t>
            </a:fld>
            <a:endParaRPr lang="es-MX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519983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AE69-A0C7-47EA-BB79-284086BB1CAE}" type="slidenum">
              <a:rPr lang="es-MX" smtClean="0"/>
              <a:pPr/>
              <a:t>28</a:t>
            </a:fld>
            <a:endParaRPr lang="es-MX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519983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AE69-A0C7-47EA-BB79-284086BB1CAE}" type="slidenum">
              <a:rPr lang="es-MX" smtClean="0"/>
              <a:pPr/>
              <a:t>29</a:t>
            </a:fld>
            <a:endParaRPr lang="es-MX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5199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AE69-A0C7-47EA-BB79-284086BB1CAE}" type="slidenum">
              <a:rPr lang="es-MX" smtClean="0"/>
              <a:pPr/>
              <a:t>3</a:t>
            </a:fld>
            <a:endParaRPr lang="es-MX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519983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AE69-A0C7-47EA-BB79-284086BB1CAE}" type="slidenum">
              <a:rPr lang="es-MX" smtClean="0"/>
              <a:pPr/>
              <a:t>30</a:t>
            </a:fld>
            <a:endParaRPr lang="es-MX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519983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AE69-A0C7-47EA-BB79-284086BB1CAE}" type="slidenum">
              <a:rPr lang="es-MX" smtClean="0"/>
              <a:pPr/>
              <a:t>31</a:t>
            </a:fld>
            <a:endParaRPr lang="es-MX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519983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AE69-A0C7-47EA-BB79-284086BB1CAE}" type="slidenum">
              <a:rPr lang="es-MX" smtClean="0"/>
              <a:pPr/>
              <a:t>32</a:t>
            </a:fld>
            <a:endParaRPr lang="es-MX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519983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AE69-A0C7-47EA-BB79-284086BB1CAE}" type="slidenum">
              <a:rPr lang="es-MX" smtClean="0"/>
              <a:pPr/>
              <a:t>33</a:t>
            </a:fld>
            <a:endParaRPr lang="es-MX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519983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AE69-A0C7-47EA-BB79-284086BB1CAE}" type="slidenum">
              <a:rPr lang="es-MX" smtClean="0"/>
              <a:pPr/>
              <a:t>34</a:t>
            </a:fld>
            <a:endParaRPr lang="es-MX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519983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AE69-A0C7-47EA-BB79-284086BB1CAE}" type="slidenum">
              <a:rPr lang="es-MX" smtClean="0"/>
              <a:pPr/>
              <a:t>35</a:t>
            </a:fld>
            <a:endParaRPr lang="es-MX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519983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AE69-A0C7-47EA-BB79-284086BB1CAE}" type="slidenum">
              <a:rPr lang="es-MX" smtClean="0"/>
              <a:pPr/>
              <a:t>36</a:t>
            </a:fld>
            <a:endParaRPr lang="es-MX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519983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AE69-A0C7-47EA-BB79-284086BB1CAE}" type="slidenum">
              <a:rPr lang="es-MX" smtClean="0"/>
              <a:pPr/>
              <a:t>37</a:t>
            </a:fld>
            <a:endParaRPr lang="es-MX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519983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AE69-A0C7-47EA-BB79-284086BB1CAE}" type="slidenum">
              <a:rPr lang="es-MX" smtClean="0"/>
              <a:pPr/>
              <a:t>38</a:t>
            </a:fld>
            <a:endParaRPr lang="es-MX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519983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AE69-A0C7-47EA-BB79-284086BB1CAE}" type="slidenum">
              <a:rPr lang="es-MX" smtClean="0"/>
              <a:pPr/>
              <a:t>39</a:t>
            </a:fld>
            <a:endParaRPr lang="es-MX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51998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AE69-A0C7-47EA-BB79-284086BB1CAE}" type="slidenum">
              <a:rPr lang="es-MX" smtClean="0"/>
              <a:pPr/>
              <a:t>4</a:t>
            </a:fld>
            <a:endParaRPr lang="es-MX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519983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AE69-A0C7-47EA-BB79-284086BB1CAE}" type="slidenum">
              <a:rPr lang="es-MX" smtClean="0"/>
              <a:pPr/>
              <a:t>40</a:t>
            </a:fld>
            <a:endParaRPr lang="es-MX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519983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AE69-A0C7-47EA-BB79-284086BB1CAE}" type="slidenum">
              <a:rPr lang="es-MX" smtClean="0"/>
              <a:pPr/>
              <a:t>41</a:t>
            </a:fld>
            <a:endParaRPr lang="es-MX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519983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AE69-A0C7-47EA-BB79-284086BB1CAE}" type="slidenum">
              <a:rPr lang="es-MX" smtClean="0"/>
              <a:pPr/>
              <a:t>42</a:t>
            </a:fld>
            <a:endParaRPr lang="es-MX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519983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AE69-A0C7-47EA-BB79-284086BB1CAE}" type="slidenum">
              <a:rPr lang="es-MX" smtClean="0"/>
              <a:pPr/>
              <a:t>43</a:t>
            </a:fld>
            <a:endParaRPr lang="es-MX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519983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AE69-A0C7-47EA-BB79-284086BB1CAE}" type="slidenum">
              <a:rPr lang="es-MX" smtClean="0"/>
              <a:pPr/>
              <a:t>44</a:t>
            </a:fld>
            <a:endParaRPr lang="es-MX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519983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AE69-A0C7-47EA-BB79-284086BB1CAE}" type="slidenum">
              <a:rPr lang="es-MX" smtClean="0"/>
              <a:pPr/>
              <a:t>45</a:t>
            </a:fld>
            <a:endParaRPr lang="es-MX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519983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AE69-A0C7-47EA-BB79-284086BB1CAE}" type="slidenum">
              <a:rPr lang="es-MX" smtClean="0"/>
              <a:pPr/>
              <a:t>46</a:t>
            </a:fld>
            <a:endParaRPr lang="es-MX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519983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AE69-A0C7-47EA-BB79-284086BB1CAE}" type="slidenum">
              <a:rPr lang="es-MX" smtClean="0"/>
              <a:pPr/>
              <a:t>47</a:t>
            </a:fld>
            <a:endParaRPr lang="es-MX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519983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AE69-A0C7-47EA-BB79-284086BB1CAE}" type="slidenum">
              <a:rPr lang="es-MX" smtClean="0"/>
              <a:pPr/>
              <a:t>48</a:t>
            </a:fld>
            <a:endParaRPr lang="es-MX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519983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AE69-A0C7-47EA-BB79-284086BB1CAE}" type="slidenum">
              <a:rPr lang="es-MX" smtClean="0"/>
              <a:pPr/>
              <a:t>49</a:t>
            </a:fld>
            <a:endParaRPr lang="es-MX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5199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AE69-A0C7-47EA-BB79-284086BB1CAE}" type="slidenum">
              <a:rPr lang="es-MX" smtClean="0"/>
              <a:pPr/>
              <a:t>5</a:t>
            </a:fld>
            <a:endParaRPr lang="es-MX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519983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AE69-A0C7-47EA-BB79-284086BB1CAE}" type="slidenum">
              <a:rPr lang="es-MX" smtClean="0"/>
              <a:pPr/>
              <a:t>50</a:t>
            </a:fld>
            <a:endParaRPr lang="es-MX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519983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AE69-A0C7-47EA-BB79-284086BB1CAE}" type="slidenum">
              <a:rPr lang="es-MX" smtClean="0"/>
              <a:pPr/>
              <a:t>51</a:t>
            </a:fld>
            <a:endParaRPr lang="es-MX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5199832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AE69-A0C7-47EA-BB79-284086BB1CAE}" type="slidenum">
              <a:rPr lang="es-MX" smtClean="0"/>
              <a:pPr/>
              <a:t>52</a:t>
            </a:fld>
            <a:endParaRPr lang="es-MX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5199832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AE69-A0C7-47EA-BB79-284086BB1CAE}" type="slidenum">
              <a:rPr lang="es-MX" smtClean="0"/>
              <a:pPr/>
              <a:t>53</a:t>
            </a:fld>
            <a:endParaRPr lang="es-MX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5199832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AE69-A0C7-47EA-BB79-284086BB1CAE}" type="slidenum">
              <a:rPr lang="es-MX" smtClean="0"/>
              <a:pPr/>
              <a:t>54</a:t>
            </a:fld>
            <a:endParaRPr lang="es-MX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51998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AE69-A0C7-47EA-BB79-284086BB1CAE}" type="slidenum">
              <a:rPr lang="es-MX" smtClean="0"/>
              <a:pPr/>
              <a:t>6</a:t>
            </a:fld>
            <a:endParaRPr lang="es-MX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51998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AE69-A0C7-47EA-BB79-284086BB1CAE}" type="slidenum">
              <a:rPr lang="es-MX" smtClean="0"/>
              <a:pPr/>
              <a:t>7</a:t>
            </a:fld>
            <a:endParaRPr lang="es-MX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51998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AE69-A0C7-47EA-BB79-284086BB1CAE}" type="slidenum">
              <a:rPr lang="es-MX" smtClean="0"/>
              <a:pPr/>
              <a:t>8</a:t>
            </a:fld>
            <a:endParaRPr lang="es-MX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51998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AE69-A0C7-47EA-BB79-284086BB1CAE}" type="slidenum">
              <a:rPr lang="es-MX" smtClean="0"/>
              <a:pPr/>
              <a:t>9</a:t>
            </a:fld>
            <a:endParaRPr lang="es-MX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5199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DCB6A-6732-44BE-BB0C-1B1626C40E8C}" type="datetime1">
              <a:rPr lang="es-ES" smtClean="0"/>
              <a:t>09/07/2019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FECE56A8-47E5-4724-953D-ECC910AF2C7B}" type="slidenum">
              <a:rPr lang="es-ES" smtClean="0"/>
              <a:pPr/>
              <a:t>‹Nº›</a:t>
            </a:fld>
            <a:endParaRPr lang="es-ES" dirty="0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5342A-1401-44BA-875C-A97ADA309B65}" type="datetime1">
              <a:rPr lang="es-ES" smtClean="0"/>
              <a:t>09/07/2019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56A8-47E5-4724-953D-ECC910AF2C7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0AA4-279A-49BB-AABE-938F52E889E4}" type="datetime1">
              <a:rPr lang="es-ES" smtClean="0"/>
              <a:t>09/07/2019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56A8-47E5-4724-953D-ECC910AF2C7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AA2E1-46F6-4B15-ADDE-3D244F8716AC}" type="datetime1">
              <a:rPr lang="es-ES" smtClean="0"/>
              <a:t>09/07/2019</a:t>
            </a:fld>
            <a:endParaRPr lang="es-E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CE56A8-47E5-4724-953D-ECC910AF2C7B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D0F9F-9F67-437C-B8C2-4FC6DCEDB77A}" type="datetime1">
              <a:rPr lang="es-ES" smtClean="0"/>
              <a:t>09/07/2019</a:t>
            </a:fld>
            <a:endParaRPr lang="es-E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CE56A8-47E5-4724-953D-ECC910AF2C7B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4D23-8808-4574-95FA-DAF86987AED6}" type="datetime1">
              <a:rPr lang="es-ES" smtClean="0"/>
              <a:t>09/07/2019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56A8-47E5-4724-953D-ECC910AF2C7B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CCB12-F188-4903-A5F1-4069E20A3493}" type="datetime1">
              <a:rPr lang="es-ES" smtClean="0"/>
              <a:t>09/07/2019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56A8-47E5-4724-953D-ECC910AF2C7B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18A-1559-4FEE-9BA7-42EE8FB2B215}" type="datetime1">
              <a:rPr lang="es-ES" smtClean="0"/>
              <a:t>09/07/2019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56A8-47E5-4724-953D-ECC910AF2C7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8834-201B-4D34-A173-CE074E640984}" type="datetime1">
              <a:rPr lang="es-ES" smtClean="0"/>
              <a:t>09/07/2019</a:t>
            </a:fld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CE56A8-47E5-4724-953D-ECC910AF2C7B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77DDB4E-E598-47D4-944F-7CD61DA04CB7}" type="datetime1">
              <a:rPr lang="es-ES" smtClean="0"/>
              <a:t>09/07/2019</a:t>
            </a:fld>
            <a:endParaRPr lang="es-E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ECE56A8-47E5-4724-953D-ECC910AF2C7B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97621-CF26-4B6C-8978-90DECFD9CE5D}" type="datetime1">
              <a:rPr lang="es-ES" smtClean="0"/>
              <a:t>09/07/2019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56A8-47E5-4724-953D-ECC910AF2C7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FECE56A8-47E5-4724-953D-ECC910AF2C7B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4FE90EB-CA15-43A2-A978-A1B48E2D0C96}" type="datetime1">
              <a:rPr lang="es-ES" smtClean="0"/>
              <a:t>09/07/2019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9%20PRESENTAC%20LINEAMIENTOS%20E-R%2013%20ENE%202016.pptx#-1,38,Presentaci&#243;n de PowerPoint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4.jpeg"/><Relationship Id="rId4" Type="http://schemas.openxmlformats.org/officeDocument/2006/relationships/slide" Target="slide3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6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7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8.jpe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7.jpe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7.jpe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7.jpe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7.jpe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7.jpe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6118368" y="6309320"/>
            <a:ext cx="2630096" cy="357190"/>
          </a:xfrm>
          <a:prstGeom prst="rect">
            <a:avLst/>
          </a:prstGeom>
          <a:solidFill>
            <a:srgbClr val="FAD9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NOVIEMBRE   2015</a:t>
            </a:r>
            <a:endParaRPr lang="es-MX" b="1" dirty="0">
              <a:solidFill>
                <a:schemeClr val="bg2">
                  <a:lumMod val="2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771800" y="139432"/>
            <a:ext cx="5976664" cy="769288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SECRETARÍA DE 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LA</a:t>
            </a:r>
            <a:r>
              <a:rPr kumimoji="0" lang="es-ES" sz="24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FUNCIÓN PUBLICA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386624" y="1012666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56A8-47E5-4724-953D-ECC910AF2C7B}" type="slidenum">
              <a:rPr lang="es-ES" smtClean="0"/>
              <a:pPr/>
              <a:t>1</a:t>
            </a:fld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1331640" y="1844824"/>
            <a:ext cx="7200800" cy="20882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>
                <a:latin typeface="Arial Black" pitchFamily="34" charset="0"/>
              </a:rPr>
              <a:t>DISPOSICIONES ADMINISTRATIVAS COMPLEMENTARIAS 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331640" y="4077072"/>
            <a:ext cx="7200800" cy="19442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>
                <a:solidFill>
                  <a:srgbClr val="000000"/>
                </a:solidFill>
                <a:latin typeface="Arial Rounded MT Bold" pitchFamily="34" charset="0"/>
              </a:rPr>
              <a:t>A   LOS   PROCESOS   DE </a:t>
            </a:r>
          </a:p>
          <a:p>
            <a:pPr algn="ctr"/>
            <a:r>
              <a:rPr lang="es-MX" sz="2400" b="1" dirty="0">
                <a:solidFill>
                  <a:srgbClr val="000000"/>
                </a:solidFill>
                <a:latin typeface="Arial Rounded MT Bold" pitchFamily="34" charset="0"/>
              </a:rPr>
              <a:t>ENTREGA   RECEPCIÓN </a:t>
            </a:r>
          </a:p>
          <a:p>
            <a:pPr algn="ctr"/>
            <a:r>
              <a:rPr lang="es-MX" sz="2400" b="1" dirty="0">
                <a:solidFill>
                  <a:srgbClr val="000000"/>
                </a:solidFill>
                <a:latin typeface="Arial Rounded MT Bold" pitchFamily="34" charset="0"/>
              </a:rPr>
              <a:t>DEL   PODER   EJECUTIVO </a:t>
            </a:r>
          </a:p>
          <a:p>
            <a:pPr algn="ctr"/>
            <a:r>
              <a:rPr lang="es-MX" sz="2400" b="1" dirty="0">
                <a:solidFill>
                  <a:srgbClr val="000000"/>
                </a:solidFill>
                <a:latin typeface="Arial Rounded MT Bold" pitchFamily="34" charset="0"/>
              </a:rPr>
              <a:t>DEL   GOBIERNO   DEL   ESTADO. </a:t>
            </a:r>
          </a:p>
          <a:p>
            <a:pPr algn="ctr"/>
            <a:r>
              <a:rPr lang="es-MX" sz="2400" b="1" dirty="0">
                <a:solidFill>
                  <a:srgbClr val="000000"/>
                </a:solidFill>
                <a:latin typeface="Arial Rounded MT Bold" pitchFamily="34" charset="0"/>
              </a:rPr>
              <a:t>CHIHUAHUA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7815"/>
            <a:ext cx="864095" cy="80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251" y="296069"/>
            <a:ext cx="7715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355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2699792" y="188640"/>
            <a:ext cx="5976664" cy="752018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SECRETARÍA DE </a:t>
            </a:r>
            <a:r>
              <a:rPr lang="es-E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FUNCIÓN PUBLICA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1151112" y="1700808"/>
            <a:ext cx="7813376" cy="4896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s-MX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Es necesario contar con  las disposiciones administrativas complementarias </a:t>
            </a:r>
          </a:p>
          <a:p>
            <a:pPr algn="ctr">
              <a:lnSpc>
                <a:spcPct val="150000"/>
              </a:lnSpc>
            </a:pPr>
            <a:r>
              <a:rPr lang="es-MX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relativas a la implementación del sistema de Entrega- Recepción, </a:t>
            </a:r>
          </a:p>
          <a:p>
            <a:pPr algn="ctr">
              <a:lnSpc>
                <a:spcPct val="150000"/>
              </a:lnSpc>
            </a:pPr>
            <a:r>
              <a:rPr lang="es-MX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las cédulas, formatos y demás instructivos que precisen los actos que regulan el proceso de entrega recepción. </a:t>
            </a:r>
            <a:endParaRPr lang="es-MX" sz="28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347864" y="1052736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56A8-47E5-4724-953D-ECC910AF2C7B}" type="slidenum">
              <a:rPr lang="es-ES" smtClean="0"/>
              <a:pPr/>
              <a:t>10</a:t>
            </a:fld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755576" y="6597352"/>
            <a:ext cx="8388424" cy="26064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10</a:t>
            </a:r>
            <a:endParaRPr lang="es-MX" sz="1400" b="1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7815"/>
            <a:ext cx="864095" cy="80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251" y="296069"/>
            <a:ext cx="7715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355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2699792" y="188640"/>
            <a:ext cx="5976664" cy="752018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SECRETARÍA DE </a:t>
            </a:r>
            <a:r>
              <a:rPr lang="es-E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FUNCIÓN PUBLICA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971600" y="1615852"/>
            <a:ext cx="8013378" cy="48618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MX" sz="21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s-MX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s-MX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es-MX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s-MX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s-MX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s-MX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s-MX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s-MX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347864" y="1052736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56A8-47E5-4724-953D-ECC910AF2C7B}" type="slidenum">
              <a:rPr lang="es-ES" smtClean="0"/>
              <a:pPr/>
              <a:t>11</a:t>
            </a:fld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755576" y="6597352"/>
            <a:ext cx="8388424" cy="26064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11</a:t>
            </a:r>
            <a:endParaRPr lang="es-MX" sz="1400" b="1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971600" y="2780928"/>
            <a:ext cx="8013378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I. Los </a:t>
            </a:r>
            <a:r>
              <a:rPr lang="es-MX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titulares de las diferentes dependencias y entidades de </a:t>
            </a:r>
            <a:r>
              <a:rPr lang="es-MX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</a:t>
            </a:r>
          </a:p>
          <a:p>
            <a:r>
              <a:rPr lang="es-MX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s-MX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Administración Pública Estatal, hasta el nivel de Jefe </a:t>
            </a:r>
            <a:r>
              <a:rPr lang="es-MX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</a:t>
            </a:r>
          </a:p>
          <a:p>
            <a:r>
              <a:rPr lang="es-MX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Departamento </a:t>
            </a:r>
            <a:r>
              <a:rPr lang="es-MX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equivalente.</a:t>
            </a:r>
            <a:endParaRPr lang="es-MX" sz="2000" dirty="0"/>
          </a:p>
        </p:txBody>
      </p:sp>
      <p:sp>
        <p:nvSpPr>
          <p:cNvPr id="4" name="3 Rectángulo"/>
          <p:cNvSpPr/>
          <p:nvPr/>
        </p:nvSpPr>
        <p:spPr>
          <a:xfrm>
            <a:off x="971600" y="4046773"/>
            <a:ext cx="8013378" cy="1202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MX" sz="20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II. Los que sin desempeñar los cargos referidos en la </a:t>
            </a:r>
            <a:r>
              <a:rPr lang="es-MX" sz="20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fracción</a:t>
            </a:r>
          </a:p>
          <a:p>
            <a:pPr lvl="0"/>
            <a:r>
              <a:rPr lang="es-MX" sz="20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  anterior</a:t>
            </a:r>
            <a:r>
              <a:rPr lang="es-MX" sz="20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, por la naturaleza e importancia de sus funciones, </a:t>
            </a:r>
            <a:endParaRPr lang="es-MX" sz="2000" b="1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s-MX" sz="20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 manejo </a:t>
            </a:r>
            <a:r>
              <a:rPr lang="es-MX" sz="20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 recursos públicos, personal a su cargo ó </a:t>
            </a:r>
            <a:r>
              <a:rPr lang="es-MX" sz="20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resgua</a:t>
            </a:r>
            <a:r>
              <a:rPr lang="es-MX" sz="2000" b="1" u="sng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r</a:t>
            </a:r>
          </a:p>
          <a:p>
            <a:pPr lvl="0"/>
            <a:r>
              <a:rPr lang="es-MX" sz="20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  do </a:t>
            </a:r>
            <a:r>
              <a:rPr lang="es-MX" sz="20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 información, deban realizar la entrega recepción.</a:t>
            </a:r>
          </a:p>
        </p:txBody>
      </p:sp>
      <p:sp>
        <p:nvSpPr>
          <p:cNvPr id="5" name="4 Rectángulo"/>
          <p:cNvSpPr/>
          <p:nvPr/>
        </p:nvSpPr>
        <p:spPr>
          <a:xfrm>
            <a:off x="971600" y="5451226"/>
            <a:ext cx="8013378" cy="11461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MX" sz="20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III. Quienes se ubiquen en los supuestos de las </a:t>
            </a:r>
            <a:r>
              <a:rPr lang="es-MX" sz="20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fracciones</a:t>
            </a:r>
          </a:p>
          <a:p>
            <a:pPr lvl="0"/>
            <a:r>
              <a:rPr lang="es-MX" sz="20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s-MX" sz="20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anteriores y soliciten licencia temporal por más de </a:t>
            </a:r>
            <a:r>
              <a:rPr lang="es-MX" sz="20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noventa</a:t>
            </a:r>
          </a:p>
          <a:p>
            <a:pPr lvl="0"/>
            <a:r>
              <a:rPr lang="es-MX" sz="20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   días</a:t>
            </a:r>
            <a:r>
              <a:rPr lang="es-MX" sz="20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" name="5 Rectángulo"/>
          <p:cNvSpPr/>
          <p:nvPr/>
        </p:nvSpPr>
        <p:spPr>
          <a:xfrm>
            <a:off x="971600" y="1615852"/>
            <a:ext cx="8013378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MX" sz="2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 el ámbito del Poder Ejecutivo del Estado, estarán obligados a realizar la entrega recepción, los servidores públicos siguientes: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7815"/>
            <a:ext cx="864095" cy="80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251" y="296069"/>
            <a:ext cx="7715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355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2699792" y="188640"/>
            <a:ext cx="5976664" cy="752018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SECRETARÍA DE </a:t>
            </a:r>
            <a:r>
              <a:rPr lang="es-E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FUNCIÓN PUBLICA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917340" y="1688604"/>
            <a:ext cx="8064896" cy="4896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347864" y="1052736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56A8-47E5-4724-953D-ECC910AF2C7B}" type="slidenum">
              <a:rPr lang="es-ES" smtClean="0"/>
              <a:pPr/>
              <a:t>12</a:t>
            </a:fld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755576" y="6597352"/>
            <a:ext cx="8388424" cy="26064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12</a:t>
            </a:r>
            <a:endParaRPr lang="es-MX" sz="1400" b="1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899592" y="4509120"/>
            <a:ext cx="8064896" cy="1800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</a:pPr>
            <a:r>
              <a:rPr lang="es-MX" sz="32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en los términos de la </a:t>
            </a:r>
            <a:r>
              <a:rPr lang="es-MX" sz="32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LEY</a:t>
            </a:r>
            <a:endParaRPr lang="es-MX" sz="32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lvl="0" algn="ctr">
              <a:lnSpc>
                <a:spcPct val="150000"/>
              </a:lnSpc>
            </a:pPr>
            <a:r>
              <a:rPr lang="es-MX" sz="32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y de las </a:t>
            </a:r>
            <a:endParaRPr lang="es-MX" sz="3200" b="1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lvl="0" algn="ctr">
              <a:lnSpc>
                <a:spcPct val="150000"/>
              </a:lnSpc>
            </a:pPr>
            <a:r>
              <a:rPr lang="es-MX" sz="32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DISPOSICIONES COMPLEMENTARIAS. </a:t>
            </a:r>
            <a:endParaRPr lang="es-MX" sz="32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917340" y="1988840"/>
            <a:ext cx="8064896" cy="21480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s-MX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Los servidores públicos obligados, </a:t>
            </a:r>
          </a:p>
          <a:p>
            <a:pPr algn="ctr">
              <a:lnSpc>
                <a:spcPct val="150000"/>
              </a:lnSpc>
            </a:pPr>
            <a:r>
              <a:rPr lang="es-MX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deberán de preparar </a:t>
            </a:r>
            <a:r>
              <a:rPr lang="es-MX" sz="3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su</a:t>
            </a:r>
            <a:r>
              <a:rPr lang="es-MX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MX" sz="32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sz="3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Entrega-Recepción  </a:t>
            </a:r>
            <a:endParaRPr lang="es-MX" sz="3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7815"/>
            <a:ext cx="864095" cy="80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251" y="296069"/>
            <a:ext cx="7715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355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699792" y="188640"/>
            <a:ext cx="5976664" cy="752018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SECRETARÍA DE </a:t>
            </a:r>
            <a:r>
              <a:rPr lang="es-E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FUNCIÓN PUBLICA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834989" y="1643683"/>
            <a:ext cx="8154524" cy="4896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MX" sz="19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es-MX" sz="19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es-MX" sz="19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es-MX" sz="19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es-MX" sz="19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es-MX" sz="19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es-MX" sz="19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es-MX" sz="19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es-MX" sz="19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sz="19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s-MX" sz="19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ctr"/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347864" y="1052736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56A8-47E5-4724-953D-ECC910AF2C7B}" type="slidenum">
              <a:rPr lang="es-ES" smtClean="0"/>
              <a:pPr/>
              <a:t>13</a:t>
            </a:fld>
            <a:endParaRPr lang="es-ES" dirty="0"/>
          </a:p>
        </p:txBody>
      </p:sp>
      <p:sp>
        <p:nvSpPr>
          <p:cNvPr id="10" name="9 Rectángulo"/>
          <p:cNvSpPr/>
          <p:nvPr/>
        </p:nvSpPr>
        <p:spPr>
          <a:xfrm>
            <a:off x="755576" y="6597352"/>
            <a:ext cx="8388424" cy="26064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13</a:t>
            </a:r>
            <a:endParaRPr lang="es-MX" sz="1400" b="1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834991" y="2204864"/>
            <a:ext cx="8154522" cy="3447578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0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s-MX" sz="205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.- La relativa a la estructura orgánica que guarda </a:t>
            </a:r>
            <a:r>
              <a:rPr lang="es-MX" sz="20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</a:t>
            </a:r>
          </a:p>
          <a:p>
            <a:r>
              <a:rPr lang="es-MX" sz="20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dependencia o entidad</a:t>
            </a:r>
            <a:r>
              <a:rPr lang="es-MX" sz="205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s-MX" sz="20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05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B.- Las disposiciones jurídicas que regulan su actuación,</a:t>
            </a:r>
          </a:p>
          <a:p>
            <a:r>
              <a:rPr lang="es-MX" sz="205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0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s-MX" sz="205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.- Los recursos humanos, materiales (bienes muebles,</a:t>
            </a:r>
          </a:p>
          <a:p>
            <a:r>
              <a:rPr lang="es-MX" sz="205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s-MX" sz="20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05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inmuebles, </a:t>
            </a:r>
            <a:r>
              <a:rPr lang="es-MX" sz="20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infraestructura, </a:t>
            </a:r>
            <a:r>
              <a:rPr lang="es-MX" sz="205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construcciones en proceso) </a:t>
            </a:r>
            <a:endParaRPr lang="es-MX" sz="205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sz="205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0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y financieros </a:t>
            </a:r>
            <a:r>
              <a:rPr lang="es-MX" sz="205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bajo su resguardo, </a:t>
            </a:r>
          </a:p>
          <a:p>
            <a:r>
              <a:rPr lang="es-MX" sz="20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D-  Los </a:t>
            </a:r>
            <a:r>
              <a:rPr lang="es-MX" sz="205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sistemas electrónicos y otros activos </a:t>
            </a:r>
            <a:r>
              <a:rPr lang="es-MX" sz="20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intangibles, </a:t>
            </a:r>
          </a:p>
          <a:p>
            <a:r>
              <a:rPr lang="es-MX" sz="205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0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formas</a:t>
            </a:r>
            <a:r>
              <a:rPr lang="es-MX" sz="205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0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oficiales</a:t>
            </a:r>
            <a:r>
              <a:rPr lang="es-MX" sz="205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derechos  y obligaciones, </a:t>
            </a:r>
            <a:r>
              <a:rPr lang="es-MX" sz="20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así </a:t>
            </a:r>
            <a:r>
              <a:rPr lang="es-MX" sz="20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como los</a:t>
            </a:r>
          </a:p>
          <a:p>
            <a:r>
              <a:rPr lang="es-MX" sz="20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convenios vigentes</a:t>
            </a:r>
            <a:r>
              <a:rPr lang="es-MX" sz="205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s-MX" sz="20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MX" sz="205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sz="20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</a:t>
            </a:r>
            <a:r>
              <a:rPr lang="es-MX" sz="205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.- </a:t>
            </a:r>
            <a:r>
              <a:rPr lang="es-MX" sz="20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Los </a:t>
            </a:r>
            <a:r>
              <a:rPr lang="es-MX" sz="205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archivos (vigentes e históricos), </a:t>
            </a:r>
            <a:r>
              <a:rPr lang="es-MX" sz="20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conteniendo derechos</a:t>
            </a:r>
          </a:p>
          <a:p>
            <a:r>
              <a:rPr lang="es-MX" sz="20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y obligaciones, </a:t>
            </a:r>
            <a:r>
              <a:rPr lang="es-MX" sz="205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documentos y demás asuntos en trámite.</a:t>
            </a:r>
          </a:p>
        </p:txBody>
      </p:sp>
      <p:sp>
        <p:nvSpPr>
          <p:cNvPr id="4" name="3 Rectángulo"/>
          <p:cNvSpPr/>
          <p:nvPr/>
        </p:nvSpPr>
        <p:spPr>
          <a:xfrm>
            <a:off x="834990" y="5652442"/>
            <a:ext cx="8154523" cy="944910"/>
          </a:xfrm>
          <a:prstGeom prst="rect">
            <a:avLst/>
          </a:prstGeom>
          <a:solidFill>
            <a:srgbClr val="FFFFCC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Así como</a:t>
            </a:r>
            <a:r>
              <a:rPr lang="es-MX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s-MX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s-MX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odo </a:t>
            </a:r>
            <a:r>
              <a:rPr lang="es-MX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lo necesario para garantizar la continuidad en el </a:t>
            </a:r>
          </a:p>
          <a:p>
            <a:r>
              <a:rPr lang="es-MX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servicio público, dar certeza jurídica a su actuación y preservar el patrimonio del estado.</a:t>
            </a:r>
          </a:p>
        </p:txBody>
      </p:sp>
      <p:sp>
        <p:nvSpPr>
          <p:cNvPr id="5" name="4 Rectángulo"/>
          <p:cNvSpPr/>
          <p:nvPr/>
        </p:nvSpPr>
        <p:spPr>
          <a:xfrm>
            <a:off x="834991" y="1643683"/>
            <a:ext cx="8195905" cy="561181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200" b="1" dirty="0">
                <a:solidFill>
                  <a:srgbClr val="000000"/>
                </a:solidFill>
              </a:rPr>
              <a:t>La información que deberá contener su entrega será: 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7815"/>
            <a:ext cx="864095" cy="80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251" y="296069"/>
            <a:ext cx="7715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355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2699792" y="188640"/>
            <a:ext cx="5976664" cy="752018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SECRETARÍA DE </a:t>
            </a:r>
            <a:r>
              <a:rPr lang="es-E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FUNCIÓN PUBLICA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919773" y="1700808"/>
            <a:ext cx="8064896" cy="3456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Los titulares </a:t>
            </a:r>
            <a:r>
              <a:rPr lang="es-MX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 las dependencias y entidades de la Administración Pública Estatal en coordinación </a:t>
            </a:r>
            <a:r>
              <a:rPr lang="es-MX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 los responsables de las áreas administrativas</a:t>
            </a:r>
            <a:r>
              <a:rPr lang="es-MX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velarán por:</a:t>
            </a:r>
          </a:p>
          <a:p>
            <a:r>
              <a:rPr lang="es-MX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s-MX" sz="3000" dirty="0" smtClean="0">
                <a:solidFill>
                  <a:schemeClr val="bg1"/>
                </a:solidFill>
              </a:rPr>
              <a:t> </a:t>
            </a:r>
          </a:p>
          <a:p>
            <a:pPr algn="ctr"/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347864" y="1052736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56A8-47E5-4724-953D-ECC910AF2C7B}" type="slidenum">
              <a:rPr lang="es-ES" smtClean="0"/>
              <a:pPr/>
              <a:t>14</a:t>
            </a:fld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755576" y="6597352"/>
            <a:ext cx="8388424" cy="26064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14</a:t>
            </a:r>
            <a:endParaRPr lang="es-MX" sz="1400" b="1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917340" y="3861048"/>
            <a:ext cx="8064896" cy="27363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 </a:t>
            </a:r>
            <a:endParaRPr lang="es-MX" dirty="0" smtClean="0"/>
          </a:p>
          <a:p>
            <a:pPr marL="457200" indent="-457200">
              <a:buAutoNum type="alphaUcParenR"/>
            </a:pPr>
            <a:r>
              <a:rPr lang="es-MX" sz="2600" b="1" dirty="0" smtClean="0"/>
              <a:t>El </a:t>
            </a:r>
            <a:r>
              <a:rPr lang="es-MX" sz="2600" b="1" dirty="0"/>
              <a:t>respaldo de la </a:t>
            </a:r>
            <a:r>
              <a:rPr lang="es-MX" sz="2600" b="1" dirty="0" smtClean="0"/>
              <a:t>información inherente </a:t>
            </a:r>
            <a:r>
              <a:rPr lang="es-MX" sz="2600" b="1" dirty="0"/>
              <a:t>a la </a:t>
            </a:r>
            <a:r>
              <a:rPr lang="es-MX" sz="2600" b="1" dirty="0" smtClean="0"/>
              <a:t>Entrega-Recepción </a:t>
            </a:r>
          </a:p>
          <a:p>
            <a:pPr algn="ctr"/>
            <a:r>
              <a:rPr lang="es-MX" sz="2600" b="1" dirty="0" smtClean="0"/>
              <a:t>y</a:t>
            </a:r>
            <a:endParaRPr lang="es-MX" sz="2600" b="1" dirty="0"/>
          </a:p>
          <a:p>
            <a:r>
              <a:rPr lang="es-MX" sz="2600" b="1" dirty="0" smtClean="0"/>
              <a:t>B</a:t>
            </a:r>
            <a:r>
              <a:rPr lang="es-MX" sz="2600" b="1" dirty="0"/>
              <a:t>) </a:t>
            </a:r>
            <a:r>
              <a:rPr lang="es-MX" sz="2600" b="1" dirty="0" smtClean="0"/>
              <a:t> Resguardarán </a:t>
            </a:r>
            <a:r>
              <a:rPr lang="es-MX" sz="2600" b="1" dirty="0"/>
              <a:t>los bienes </a:t>
            </a:r>
            <a:r>
              <a:rPr lang="es-MX" sz="2600" b="1" dirty="0" smtClean="0"/>
              <a:t>destinados al</a:t>
            </a:r>
          </a:p>
          <a:p>
            <a:r>
              <a:rPr lang="es-MX" sz="2600" b="1" dirty="0" smtClean="0"/>
              <a:t>      servicio público </a:t>
            </a:r>
            <a:r>
              <a:rPr lang="es-MX" sz="2600" b="1" dirty="0"/>
              <a:t>a nivel de </a:t>
            </a:r>
            <a:r>
              <a:rPr lang="es-MX" sz="2600" b="1" dirty="0" smtClean="0"/>
              <a:t>usuario final </a:t>
            </a:r>
            <a:r>
              <a:rPr lang="es-MX" sz="2600" b="1" dirty="0"/>
              <a:t>y </a:t>
            </a:r>
            <a:r>
              <a:rPr lang="es-MX" sz="2600" b="1" dirty="0" smtClean="0"/>
              <a:t>que</a:t>
            </a:r>
          </a:p>
          <a:p>
            <a:r>
              <a:rPr lang="es-MX" sz="2600" b="1" dirty="0" smtClean="0"/>
              <a:t>      se encuentren </a:t>
            </a:r>
            <a:r>
              <a:rPr lang="es-MX" sz="2600" b="1" dirty="0"/>
              <a:t>a </a:t>
            </a:r>
            <a:r>
              <a:rPr lang="es-MX" sz="2600" b="1" dirty="0" smtClean="0"/>
              <a:t>su disposición</a:t>
            </a:r>
            <a:r>
              <a:rPr lang="es-MX" sz="2600" b="1" dirty="0"/>
              <a:t>.</a:t>
            </a:r>
          </a:p>
          <a:p>
            <a:r>
              <a:rPr lang="es-MX" sz="2400" dirty="0"/>
              <a:t> 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7815"/>
            <a:ext cx="864095" cy="80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251" y="296069"/>
            <a:ext cx="7715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355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2699792" y="188640"/>
            <a:ext cx="5976664" cy="752018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SECRETARÍA DE </a:t>
            </a:r>
            <a:r>
              <a:rPr lang="es-E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FUNCIÓN PUBLICA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899592" y="1628800"/>
            <a:ext cx="8064896" cy="4968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es-MX" sz="17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700" b="1" dirty="0" smtClean="0">
                <a:latin typeface="Arial" pitchFamily="34" charset="0"/>
                <a:cs typeface="Arial" pitchFamily="34" charset="0"/>
              </a:rPr>
              <a:t> </a:t>
            </a:r>
            <a:endParaRPr lang="es-MX" sz="2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347864" y="1052736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56A8-47E5-4724-953D-ECC910AF2C7B}" type="slidenum">
              <a:rPr lang="es-ES" smtClean="0"/>
              <a:pPr/>
              <a:t>15</a:t>
            </a:fld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755576" y="6597352"/>
            <a:ext cx="8388424" cy="26064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15</a:t>
            </a:r>
            <a:endParaRPr lang="es-MX" sz="1400" b="1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99592" y="1628800"/>
            <a:ext cx="8064896" cy="24842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150" b="1" dirty="0"/>
              <a:t>Cada dependencia y entidad </a:t>
            </a:r>
          </a:p>
          <a:p>
            <a:pPr algn="ctr"/>
            <a:r>
              <a:rPr lang="es-MX" sz="3150" b="1" dirty="0"/>
              <a:t>deberá tener resguardados y actualizados </a:t>
            </a:r>
          </a:p>
          <a:p>
            <a:pPr algn="ctr"/>
            <a:r>
              <a:rPr lang="es-MX" sz="3150" b="1" dirty="0"/>
              <a:t>los registros de los bienes del servidor público usuario de los mismos </a:t>
            </a:r>
          </a:p>
        </p:txBody>
      </p:sp>
      <p:sp>
        <p:nvSpPr>
          <p:cNvPr id="6" name="5 Rectángulo"/>
          <p:cNvSpPr/>
          <p:nvPr/>
        </p:nvSpPr>
        <p:spPr>
          <a:xfrm>
            <a:off x="917340" y="4113076"/>
            <a:ext cx="8064896" cy="24842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/>
              <a:t>y a falta de dichos registros, </a:t>
            </a:r>
          </a:p>
          <a:p>
            <a:pPr algn="ctr"/>
            <a:r>
              <a:rPr lang="es-MX" sz="3200" b="1" dirty="0"/>
              <a:t>serán responsables los titulares de las áreas administrativas o su equivalente, en la dependencia o entidad que corresponda.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7815"/>
            <a:ext cx="864095" cy="80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251" y="296069"/>
            <a:ext cx="7715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355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2699792" y="188640"/>
            <a:ext cx="5976664" cy="752018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SECRETARÍA DE </a:t>
            </a:r>
            <a:r>
              <a:rPr lang="es-E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FUNCIÓN PUBLICA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899592" y="1628800"/>
            <a:ext cx="8064896" cy="4896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es-MX" sz="17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endParaRPr lang="es-MX" dirty="0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347864" y="1052736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56A8-47E5-4724-953D-ECC910AF2C7B}" type="slidenum">
              <a:rPr lang="es-ES" smtClean="0"/>
              <a:pPr/>
              <a:t>16</a:t>
            </a:fld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755576" y="6597352"/>
            <a:ext cx="8388424" cy="26064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16</a:t>
            </a:r>
            <a:endParaRPr lang="es-MX" sz="1400" b="1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899592" y="1628801"/>
            <a:ext cx="8064896" cy="230425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3000" b="1" dirty="0" smtClean="0"/>
          </a:p>
          <a:p>
            <a:pPr algn="ctr"/>
            <a:r>
              <a:rPr lang="es-MX" sz="2800" b="1" dirty="0" smtClean="0"/>
              <a:t>Tratándose </a:t>
            </a:r>
            <a:r>
              <a:rPr lang="es-MX" sz="2800" b="1" dirty="0"/>
              <a:t>de dependencias </a:t>
            </a:r>
            <a:endParaRPr lang="es-MX" sz="2800" b="1" dirty="0" smtClean="0"/>
          </a:p>
          <a:p>
            <a:pPr algn="ctr"/>
            <a:r>
              <a:rPr lang="es-MX" sz="2800" b="1" dirty="0" smtClean="0"/>
              <a:t>del </a:t>
            </a:r>
            <a:r>
              <a:rPr lang="es-MX" sz="2800" b="1" dirty="0"/>
              <a:t>Poder Ejecutivo, </a:t>
            </a:r>
          </a:p>
          <a:p>
            <a:pPr algn="ctr"/>
            <a:r>
              <a:rPr lang="es-MX" sz="2800" b="1" dirty="0"/>
              <a:t>la información deberá estar armonizada con los registros que tenga </a:t>
            </a:r>
            <a:endParaRPr lang="es-MX" sz="2800" b="1" dirty="0" smtClean="0"/>
          </a:p>
          <a:p>
            <a:pPr algn="ctr"/>
            <a:r>
              <a:rPr lang="es-MX" sz="2800" b="1" dirty="0" smtClean="0"/>
              <a:t>la </a:t>
            </a:r>
            <a:r>
              <a:rPr lang="es-MX" sz="2800" b="1" dirty="0"/>
              <a:t>Secretaría de Hacienda</a:t>
            </a:r>
            <a:r>
              <a:rPr lang="es-MX" sz="2800" b="1" dirty="0" smtClean="0"/>
              <a:t>.</a:t>
            </a:r>
          </a:p>
          <a:p>
            <a:pPr algn="ctr"/>
            <a:endParaRPr lang="es-MX" sz="3000" b="1" dirty="0"/>
          </a:p>
        </p:txBody>
      </p:sp>
      <p:sp>
        <p:nvSpPr>
          <p:cNvPr id="4" name="3 Rectángulo"/>
          <p:cNvSpPr/>
          <p:nvPr/>
        </p:nvSpPr>
        <p:spPr>
          <a:xfrm>
            <a:off x="899592" y="4077072"/>
            <a:ext cx="8064896" cy="25202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/>
              <a:t>Y en el caso de las entidades </a:t>
            </a:r>
            <a:r>
              <a:rPr lang="es-MX" sz="2400" b="1" dirty="0" smtClean="0"/>
              <a:t>paraestatales, deberán </a:t>
            </a:r>
            <a:r>
              <a:rPr lang="es-MX" sz="2400" b="1" dirty="0"/>
              <a:t>de estar debidamente contabilizados </a:t>
            </a:r>
            <a:r>
              <a:rPr lang="es-MX" sz="2400" b="1" dirty="0" smtClean="0"/>
              <a:t>y registrados en </a:t>
            </a:r>
            <a:r>
              <a:rPr lang="es-MX" sz="2400" b="1" dirty="0"/>
              <a:t>los términos </a:t>
            </a:r>
            <a:r>
              <a:rPr lang="es-MX" sz="2400" b="1" dirty="0" smtClean="0"/>
              <a:t>de </a:t>
            </a:r>
            <a:r>
              <a:rPr lang="es-MX" sz="2400" b="1" dirty="0"/>
              <a:t>la Ley </a:t>
            </a:r>
            <a:r>
              <a:rPr lang="es-MX" sz="2400" b="1" dirty="0" smtClean="0"/>
              <a:t>de Presupuesto de Egresos, Contabilidad Gubernamental y Gasto Público del </a:t>
            </a:r>
            <a:r>
              <a:rPr lang="es-MX" sz="2400" b="1" dirty="0" err="1" smtClean="0"/>
              <a:t>Estadode</a:t>
            </a:r>
            <a:r>
              <a:rPr lang="es-MX" sz="2400" b="1" dirty="0" smtClean="0"/>
              <a:t> Chihuahua; así </a:t>
            </a:r>
            <a:r>
              <a:rPr lang="es-MX" sz="2400" b="1" dirty="0"/>
              <a:t>como las demás disposiciones </a:t>
            </a:r>
            <a:r>
              <a:rPr lang="es-MX" sz="2400" b="1" dirty="0" smtClean="0"/>
              <a:t>normativas aplicables</a:t>
            </a:r>
            <a:r>
              <a:rPr lang="es-MX" sz="2400" b="1" dirty="0"/>
              <a:t>.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7815"/>
            <a:ext cx="864095" cy="80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251" y="296069"/>
            <a:ext cx="7715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355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2699792" y="188640"/>
            <a:ext cx="5976664" cy="752018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SECRETARÍA DE </a:t>
            </a:r>
            <a:r>
              <a:rPr lang="es-E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FUNCIÓN PUBLICA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899592" y="1628800"/>
            <a:ext cx="8064896" cy="4968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es-MX" sz="17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sz="25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 Secretaría de la </a:t>
            </a:r>
            <a:r>
              <a:rPr lang="es-MX" sz="25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Función Publica</a:t>
            </a:r>
            <a:r>
              <a:rPr lang="es-MX" sz="25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MX" sz="255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sz="25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Diseñará e implementará el sistema electrónico </a:t>
            </a:r>
          </a:p>
          <a:p>
            <a:pPr algn="ctr">
              <a:lnSpc>
                <a:spcPct val="150000"/>
              </a:lnSpc>
            </a:pPr>
            <a:r>
              <a:rPr lang="es-MX" sz="25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 demás instructivos necesarios </a:t>
            </a:r>
          </a:p>
          <a:p>
            <a:pPr algn="ctr">
              <a:lnSpc>
                <a:spcPct val="150000"/>
              </a:lnSpc>
            </a:pPr>
            <a:r>
              <a:rPr lang="es-MX" sz="255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para que se realice la Entrega-Recepción </a:t>
            </a:r>
          </a:p>
          <a:p>
            <a:pPr algn="ctr">
              <a:lnSpc>
                <a:spcPct val="150000"/>
              </a:lnSpc>
            </a:pPr>
            <a:r>
              <a:rPr lang="es-MX" sz="255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 los términos de la Ley </a:t>
            </a:r>
          </a:p>
          <a:p>
            <a:pPr algn="ctr">
              <a:lnSpc>
                <a:spcPct val="150000"/>
              </a:lnSpc>
            </a:pPr>
            <a:r>
              <a:rPr lang="es-MX" sz="255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 del Acuerdo correspondiente, </a:t>
            </a:r>
          </a:p>
          <a:p>
            <a:pPr algn="ctr">
              <a:lnSpc>
                <a:spcPct val="150000"/>
              </a:lnSpc>
            </a:pPr>
            <a:r>
              <a:rPr lang="es-MX" sz="25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privilegiando que las cédulas y formatos, </a:t>
            </a:r>
          </a:p>
          <a:p>
            <a:pPr algn="ctr">
              <a:lnSpc>
                <a:spcPct val="150000"/>
              </a:lnSpc>
            </a:pPr>
            <a:r>
              <a:rPr lang="es-MX" sz="25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sean contenidos </a:t>
            </a:r>
          </a:p>
          <a:p>
            <a:pPr algn="ctr">
              <a:lnSpc>
                <a:spcPct val="150000"/>
              </a:lnSpc>
            </a:pPr>
            <a:r>
              <a:rPr lang="es-MX" sz="25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 medios magnéticos.</a:t>
            </a:r>
          </a:p>
          <a:p>
            <a:pPr algn="ctr">
              <a:lnSpc>
                <a:spcPct val="150000"/>
              </a:lnSpc>
            </a:pPr>
            <a:endParaRPr lang="es-MX" dirty="0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347864" y="1052736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56A8-47E5-4724-953D-ECC910AF2C7B}" type="slidenum">
              <a:rPr lang="es-ES" smtClean="0"/>
              <a:pPr/>
              <a:t>17</a:t>
            </a:fld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755576" y="6597352"/>
            <a:ext cx="8388424" cy="26064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17</a:t>
            </a:r>
            <a:endParaRPr lang="es-MX" sz="1400" b="1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7815"/>
            <a:ext cx="864095" cy="80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251" y="296069"/>
            <a:ext cx="7715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355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2699792" y="188640"/>
            <a:ext cx="5976664" cy="752018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SECRETARÍA DE </a:t>
            </a:r>
            <a:r>
              <a:rPr lang="es-E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FUNCIÓN PUBLICA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917340" y="1700808"/>
            <a:ext cx="8064896" cy="2232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s-MX" sz="2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Para la Entrega-Recepción por la conclusión del término del ejercicio constitucional del Poder Ejecutivo, la Secretaría de la </a:t>
            </a:r>
            <a:r>
              <a:rPr lang="es-MX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Función Publica</a:t>
            </a:r>
            <a:r>
              <a:rPr lang="es-MX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dará a conocer </a:t>
            </a:r>
            <a:r>
              <a:rPr lang="es-MX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s-MX" sz="2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endParaRPr lang="es-MX" dirty="0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347864" y="1052736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56A8-47E5-4724-953D-ECC910AF2C7B}" type="slidenum">
              <a:rPr lang="es-ES" smtClean="0"/>
              <a:pPr/>
              <a:t>18</a:t>
            </a:fld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755576" y="6597352"/>
            <a:ext cx="8388424" cy="26064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18</a:t>
            </a:r>
            <a:endParaRPr lang="es-MX" sz="1400" b="1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899592" y="3933056"/>
            <a:ext cx="8064896" cy="26642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/>
              <a:t>la información necesaria para coordinar </a:t>
            </a:r>
          </a:p>
          <a:p>
            <a:pPr algn="ctr"/>
            <a:r>
              <a:rPr lang="es-MX" sz="3200" b="1" dirty="0"/>
              <a:t>el proceso general </a:t>
            </a:r>
            <a:r>
              <a:rPr lang="es-MX" sz="3200" b="1" dirty="0" smtClean="0"/>
              <a:t>de </a:t>
            </a:r>
            <a:r>
              <a:rPr lang="es-MX" sz="3200" b="1" dirty="0"/>
              <a:t>preparación de la Entrega-Recepción </a:t>
            </a:r>
            <a:endParaRPr lang="es-MX" sz="3200" b="1" dirty="0" smtClean="0"/>
          </a:p>
          <a:p>
            <a:pPr algn="ctr"/>
            <a:r>
              <a:rPr lang="es-MX" sz="3200" b="1" dirty="0" smtClean="0"/>
              <a:t>de </a:t>
            </a:r>
            <a:r>
              <a:rPr lang="es-MX" sz="3200" b="1" dirty="0"/>
              <a:t>la Administración Pública Estatal.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7815"/>
            <a:ext cx="864095" cy="80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251" y="296069"/>
            <a:ext cx="7715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355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2699792" y="188640"/>
            <a:ext cx="5976664" cy="752018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SECRETARÍA DE </a:t>
            </a:r>
            <a:r>
              <a:rPr lang="es-E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FUNCIÓN PUBLICA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899592" y="1628800"/>
            <a:ext cx="8064896" cy="4968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sz="245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Los servidores públicos obligados, </a:t>
            </a:r>
          </a:p>
          <a:p>
            <a:pPr algn="ctr">
              <a:lnSpc>
                <a:spcPct val="150000"/>
              </a:lnSpc>
            </a:pPr>
            <a:r>
              <a:rPr lang="es-MX" sz="245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podrán adicionar a la información que integra su </a:t>
            </a:r>
          </a:p>
          <a:p>
            <a:pPr algn="ctr">
              <a:lnSpc>
                <a:spcPct val="150000"/>
              </a:lnSpc>
            </a:pPr>
            <a:r>
              <a:rPr lang="es-MX" sz="245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Entrega-Recepción,</a:t>
            </a:r>
          </a:p>
          <a:p>
            <a:pPr algn="ctr">
              <a:lnSpc>
                <a:spcPct val="150000"/>
              </a:lnSpc>
            </a:pPr>
            <a:r>
              <a:rPr lang="es-MX" sz="245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4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expedientes unitarios que documenten íntegramente </a:t>
            </a:r>
          </a:p>
          <a:p>
            <a:pPr algn="ctr">
              <a:lnSpc>
                <a:spcPct val="150000"/>
              </a:lnSpc>
            </a:pPr>
            <a:r>
              <a:rPr lang="es-MX" sz="24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alguna acción u obra relevante </a:t>
            </a:r>
          </a:p>
          <a:p>
            <a:pPr algn="ctr">
              <a:lnSpc>
                <a:spcPct val="150000"/>
              </a:lnSpc>
            </a:pPr>
            <a:r>
              <a:rPr lang="es-MX" sz="24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(memorias documentales),</a:t>
            </a:r>
            <a:r>
              <a:rPr lang="es-MX" sz="245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s-MX" sz="245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que a su juicio sea importante que conozca</a:t>
            </a:r>
          </a:p>
          <a:p>
            <a:pPr algn="ctr">
              <a:lnSpc>
                <a:spcPct val="150000"/>
              </a:lnSpc>
            </a:pPr>
            <a:r>
              <a:rPr lang="es-MX" sz="245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el servidor público entrante.</a:t>
            </a:r>
          </a:p>
          <a:p>
            <a:pPr>
              <a:lnSpc>
                <a:spcPct val="150000"/>
              </a:lnSpc>
            </a:pPr>
            <a:endParaRPr lang="es-MX" sz="17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endParaRPr lang="es-MX" dirty="0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347864" y="1052736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56A8-47E5-4724-953D-ECC910AF2C7B}" type="slidenum">
              <a:rPr lang="es-ES" smtClean="0"/>
              <a:pPr/>
              <a:t>19</a:t>
            </a:fld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755576" y="6597352"/>
            <a:ext cx="8388424" cy="26064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19</a:t>
            </a:r>
            <a:endParaRPr lang="es-MX" sz="1400" b="1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7815"/>
            <a:ext cx="864095" cy="80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251" y="296069"/>
            <a:ext cx="7715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355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/>
          <p:nvPr/>
        </p:nvSpPr>
        <p:spPr>
          <a:xfrm>
            <a:off x="899592" y="1628800"/>
            <a:ext cx="7992888" cy="4968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dirty="0" smtClean="0">
                <a:latin typeface="Arial" pitchFamily="34" charset="0"/>
                <a:cs typeface="Arial" pitchFamily="34" charset="0"/>
              </a:rPr>
              <a:t>CONTENIDO DEL ACUERDO</a:t>
            </a:r>
            <a:endParaRPr lang="es-MX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483768" y="188640"/>
            <a:ext cx="5976664" cy="752018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SECRETARÍA DE </a:t>
            </a:r>
            <a:r>
              <a:rPr lang="es-E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FUNCIÓN PUBLICA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059832" y="1084674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56A8-47E5-4724-953D-ECC910AF2C7B}" type="slidenum">
              <a:rPr lang="es-ES" smtClean="0"/>
              <a:pPr/>
              <a:t>2</a:t>
            </a:fld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755576" y="6597352"/>
            <a:ext cx="8388424" cy="26064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2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54402"/>
            <a:ext cx="864095" cy="80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235" y="332656"/>
            <a:ext cx="7715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355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2699792" y="188640"/>
            <a:ext cx="5976664" cy="752018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SECRETARÍA DE </a:t>
            </a:r>
            <a:r>
              <a:rPr lang="es-E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FUNCIÓN PUBLICA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917340" y="1660150"/>
            <a:ext cx="8064896" cy="4968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 contenido del acta de Entrega-Recepción </a:t>
            </a:r>
          </a:p>
          <a:p>
            <a:pPr algn="ctr">
              <a:lnSpc>
                <a:spcPct val="150000"/>
              </a:lnSpc>
            </a:pPr>
            <a:r>
              <a:rPr lang="es-MX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 apegará a lo dispuesto por el </a:t>
            </a:r>
          </a:p>
          <a:p>
            <a:pPr algn="ctr">
              <a:lnSpc>
                <a:spcPct val="150000"/>
              </a:lnSpc>
            </a:pPr>
            <a:r>
              <a:rPr lang="es-MX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Artículo 18 de la Ley. </a:t>
            </a:r>
          </a:p>
          <a:p>
            <a:pPr>
              <a:lnSpc>
                <a:spcPct val="150000"/>
              </a:lnSpc>
            </a:pPr>
            <a:r>
              <a:rPr lang="es-MX" sz="1700" b="1" dirty="0" smtClean="0">
                <a:latin typeface="Arial" pitchFamily="34" charset="0"/>
                <a:cs typeface="Arial" pitchFamily="34" charset="0"/>
                <a:hlinkClick r:id="rId3" action="ppaction://hlinkpres?slideindex=38&amp;slidetitle=Presentación de PowerPoint"/>
              </a:rPr>
              <a:t>9%20PRESENTAC%20LINEAMIENTOS%20E-R%2013%20ENE%202016.pptx#38. Presentación de PowerPoint</a:t>
            </a:r>
            <a:endParaRPr lang="es-MX" sz="17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endParaRPr lang="es-MX" dirty="0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347864" y="1052736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56A8-47E5-4724-953D-ECC910AF2C7B}" type="slidenum">
              <a:rPr lang="es-ES" smtClean="0"/>
              <a:pPr/>
              <a:t>20</a:t>
            </a:fld>
            <a:endParaRPr lang="es-ES" dirty="0"/>
          </a:p>
        </p:txBody>
      </p:sp>
      <p:sp>
        <p:nvSpPr>
          <p:cNvPr id="10" name="9 Rectángulo"/>
          <p:cNvSpPr/>
          <p:nvPr/>
        </p:nvSpPr>
        <p:spPr>
          <a:xfrm>
            <a:off x="755576" y="6597352"/>
            <a:ext cx="8388424" cy="26064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20</a:t>
            </a:r>
            <a:endParaRPr lang="es-MX" sz="1400" b="1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4" name="3 Imagen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891" y="5178365"/>
            <a:ext cx="473794" cy="482883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7815"/>
            <a:ext cx="864095" cy="80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251" y="296069"/>
            <a:ext cx="7715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355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699792" y="188640"/>
            <a:ext cx="5976664" cy="752018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SECRETARÍA DE </a:t>
            </a:r>
            <a:r>
              <a:rPr lang="es-E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FUNCIÓN PUBLICA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899592" y="1628800"/>
            <a:ext cx="8064896" cy="4968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1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endParaRPr lang="es-MX" sz="22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17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endParaRPr lang="es-MX" dirty="0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347864" y="1052736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56A8-47E5-4724-953D-ECC910AF2C7B}" type="slidenum">
              <a:rPr lang="es-ES" smtClean="0"/>
              <a:pPr/>
              <a:t>21</a:t>
            </a:fld>
            <a:endParaRPr lang="es-ES" dirty="0"/>
          </a:p>
        </p:txBody>
      </p:sp>
      <p:sp>
        <p:nvSpPr>
          <p:cNvPr id="10" name="9 Rectángulo"/>
          <p:cNvSpPr/>
          <p:nvPr/>
        </p:nvSpPr>
        <p:spPr>
          <a:xfrm>
            <a:off x="755576" y="6597352"/>
            <a:ext cx="8388424" cy="26064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21</a:t>
            </a:r>
            <a:endParaRPr lang="es-MX" sz="1400" b="1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899592" y="1628800"/>
            <a:ext cx="8064896" cy="24842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/>
              <a:t>Para facilitar el llenado del Acta de Entrega-Recepción, </a:t>
            </a:r>
          </a:p>
          <a:p>
            <a:pPr algn="ctr"/>
            <a:r>
              <a:rPr lang="es-MX" sz="3200" b="1" dirty="0"/>
              <a:t>la Secretaría de la </a:t>
            </a:r>
            <a:r>
              <a:rPr lang="es-MX" sz="3200" b="1" dirty="0" smtClean="0"/>
              <a:t>Función Publica</a:t>
            </a:r>
            <a:r>
              <a:rPr lang="es-MX" sz="3200" b="1" dirty="0" smtClean="0"/>
              <a:t>, </a:t>
            </a:r>
            <a:r>
              <a:rPr lang="es-MX" sz="3200" b="1" dirty="0"/>
              <a:t>proporcionará  el modelo del acta.</a:t>
            </a:r>
          </a:p>
        </p:txBody>
      </p:sp>
      <p:sp>
        <p:nvSpPr>
          <p:cNvPr id="4" name="3 Rectángulo"/>
          <p:cNvSpPr/>
          <p:nvPr/>
        </p:nvSpPr>
        <p:spPr>
          <a:xfrm>
            <a:off x="899592" y="4113076"/>
            <a:ext cx="8064896" cy="24842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/>
              <a:t>La firma del acta de Entrega-Recepción </a:t>
            </a:r>
          </a:p>
          <a:p>
            <a:pPr algn="ctr"/>
            <a:r>
              <a:rPr lang="es-MX" sz="3200" b="1" dirty="0"/>
              <a:t>deberá ser inmediata a la instalación del Gobernador </a:t>
            </a:r>
          </a:p>
          <a:p>
            <a:pPr algn="ctr"/>
            <a:r>
              <a:rPr lang="es-MX" sz="3200" b="1" dirty="0"/>
              <a:t>y de común acuerdo con la Comisión de Transición.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7815"/>
            <a:ext cx="864095" cy="80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251" y="296069"/>
            <a:ext cx="7715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355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2699792" y="188640"/>
            <a:ext cx="5976664" cy="752018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SECRETARÍA DE </a:t>
            </a:r>
            <a:r>
              <a:rPr lang="es-E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FUNCIÓN PUBLICA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936642" y="1628800"/>
            <a:ext cx="8064896" cy="1368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s-MX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endParaRPr lang="es-MX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Los anexos se deberán presentar en medios magnéticos. </a:t>
            </a:r>
          </a:p>
          <a:p>
            <a:pPr>
              <a:lnSpc>
                <a:spcPct val="150000"/>
              </a:lnSpc>
            </a:pPr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endParaRPr lang="es-MX" dirty="0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347864" y="1052736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56A8-47E5-4724-953D-ECC910AF2C7B}" type="slidenum">
              <a:rPr lang="es-ES" smtClean="0"/>
              <a:pPr/>
              <a:t>22</a:t>
            </a:fld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755576" y="6597352"/>
            <a:ext cx="8388424" cy="26064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22</a:t>
            </a:r>
            <a:endParaRPr lang="es-MX" sz="1400" b="1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936642" y="4653136"/>
            <a:ext cx="8064896" cy="19442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000" b="1" dirty="0" smtClean="0"/>
          </a:p>
          <a:p>
            <a:pPr algn="ctr"/>
            <a:r>
              <a:rPr lang="es-MX" sz="2000" b="1" dirty="0" smtClean="0"/>
              <a:t>Se deberán anexar al acta, copias simples y legibles de las identificaciones oficiales de cada uno de los participantes, verificando y consignando el domicilio en el cual puedan ser localizados y/o recibir notificaciones.</a:t>
            </a:r>
          </a:p>
          <a:p>
            <a:pPr algn="ctr"/>
            <a:endParaRPr lang="es-MX" sz="2000" b="1" dirty="0"/>
          </a:p>
        </p:txBody>
      </p:sp>
      <p:sp>
        <p:nvSpPr>
          <p:cNvPr id="6" name="5 Rectángulo"/>
          <p:cNvSpPr/>
          <p:nvPr/>
        </p:nvSpPr>
        <p:spPr>
          <a:xfrm>
            <a:off x="936642" y="2996952"/>
            <a:ext cx="8064896" cy="16561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000" b="1" dirty="0" smtClean="0"/>
          </a:p>
          <a:p>
            <a:pPr algn="ctr"/>
            <a:r>
              <a:rPr lang="es-MX" sz="2100" b="1" dirty="0" smtClean="0"/>
              <a:t>ó </a:t>
            </a:r>
            <a:r>
              <a:rPr lang="es-MX" sz="2100" b="1" dirty="0"/>
              <a:t>excepcionalmente, </a:t>
            </a:r>
          </a:p>
          <a:p>
            <a:pPr algn="ctr"/>
            <a:r>
              <a:rPr lang="es-MX" sz="2100" b="1" dirty="0"/>
              <a:t>previa autorización de la Secretaría de </a:t>
            </a:r>
            <a:r>
              <a:rPr lang="es-MX" sz="2100" b="1" dirty="0" smtClean="0"/>
              <a:t>la función publica, </a:t>
            </a:r>
            <a:r>
              <a:rPr lang="es-MX" sz="2100" b="1" dirty="0"/>
              <a:t>podrán ser elaborados en documentos impresos debidamente foliados y firmados (firma autógrafa) señalando en el acta de Entrega-Recepción el número de fojas que comprenden.   </a:t>
            </a:r>
          </a:p>
          <a:p>
            <a:pPr algn="ctr"/>
            <a:r>
              <a:rPr lang="es-MX" sz="2100" b="1" dirty="0" smtClean="0"/>
              <a:t> </a:t>
            </a:r>
            <a:endParaRPr lang="es-MX" sz="2100" b="1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7815"/>
            <a:ext cx="864095" cy="80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251" y="296069"/>
            <a:ext cx="7715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355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2699792" y="188640"/>
            <a:ext cx="5976664" cy="752018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SECRETARÍA DE </a:t>
            </a:r>
            <a:r>
              <a:rPr lang="es-E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FUNCIÓN PUBLICA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899592" y="1628800"/>
            <a:ext cx="8064896" cy="4968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s-MX" dirty="0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347864" y="1052736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56A8-47E5-4724-953D-ECC910AF2C7B}" type="slidenum">
              <a:rPr lang="es-ES" smtClean="0"/>
              <a:pPr/>
              <a:t>23</a:t>
            </a:fld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755576" y="6597352"/>
            <a:ext cx="8388424" cy="26064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23</a:t>
            </a:r>
            <a:endParaRPr lang="es-MX" sz="1400" b="1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899592" y="4570276"/>
            <a:ext cx="8064896" cy="20270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/>
              <a:t>dando a conocer el programa de trabajo que contemple la planeación, calendarización, capacitación, coordinación e instrumentación de las acciones que permitan llevar a cabo el proceso de una manera ágil, ordenada y transparente, </a:t>
            </a:r>
          </a:p>
          <a:p>
            <a:pPr algn="ctr"/>
            <a:r>
              <a:rPr lang="es-MX" sz="2000" b="1" dirty="0"/>
              <a:t>conforme a Ley y el Acuerdo emitido.</a:t>
            </a:r>
          </a:p>
        </p:txBody>
      </p:sp>
      <p:sp>
        <p:nvSpPr>
          <p:cNvPr id="4" name="3 Rectángulo"/>
          <p:cNvSpPr/>
          <p:nvPr/>
        </p:nvSpPr>
        <p:spPr>
          <a:xfrm>
            <a:off x="899592" y="1628800"/>
            <a:ext cx="8064896" cy="11304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>
                <a:solidFill>
                  <a:srgbClr val="000000"/>
                </a:solidFill>
              </a:rPr>
              <a:t>Para la Entrega-Recepción por la conclusión del término del ejercicio constitucional del Poder Ejecutivo,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899592" y="2759224"/>
            <a:ext cx="8064896" cy="18110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/>
              <a:t>el proceso iniciará con la notificación de la Secretaría de la </a:t>
            </a:r>
            <a:r>
              <a:rPr lang="es-MX" sz="2000" b="1" dirty="0" smtClean="0"/>
              <a:t>Función Publica</a:t>
            </a:r>
            <a:r>
              <a:rPr lang="es-MX" sz="2000" b="1" dirty="0" smtClean="0"/>
              <a:t>, </a:t>
            </a:r>
            <a:r>
              <a:rPr lang="es-MX" sz="2000" b="1" dirty="0"/>
              <a:t>a las  dependencias y entidades, </a:t>
            </a:r>
          </a:p>
          <a:p>
            <a:pPr algn="ctr"/>
            <a:r>
              <a:rPr lang="es-MX" sz="2000" b="1" dirty="0"/>
              <a:t>a más tardar en el plazo establecido en el </a:t>
            </a:r>
            <a:r>
              <a:rPr lang="es-MX" sz="2000" b="1" dirty="0">
                <a:solidFill>
                  <a:srgbClr val="FFFF00"/>
                </a:solidFill>
              </a:rPr>
              <a:t>Artículo 23 de la Ley</a:t>
            </a:r>
            <a:r>
              <a:rPr lang="es-MX" sz="2000" b="1" dirty="0"/>
              <a:t>, </a:t>
            </a:r>
          </a:p>
        </p:txBody>
      </p:sp>
      <p:pic>
        <p:nvPicPr>
          <p:cNvPr id="6" name="5 Imagen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9883" y="6165304"/>
            <a:ext cx="368518" cy="375588"/>
          </a:xfrm>
          <a:prstGeom prst="rect">
            <a:avLst/>
          </a:prstGeom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7815"/>
            <a:ext cx="864095" cy="80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251" y="296069"/>
            <a:ext cx="7715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355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2699792" y="188640"/>
            <a:ext cx="5976664" cy="752018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SECRETARÍA DE </a:t>
            </a:r>
            <a:r>
              <a:rPr lang="es-E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FUNCIÓN PUBLICA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043608" y="1484784"/>
            <a:ext cx="7920880" cy="51125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1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ctr">
              <a:lnSpc>
                <a:spcPct val="150000"/>
              </a:lnSpc>
            </a:pPr>
            <a:endParaRPr lang="es-MX" dirty="0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347864" y="1012666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56A8-47E5-4724-953D-ECC910AF2C7B}" type="slidenum">
              <a:rPr lang="es-ES" smtClean="0"/>
              <a:pPr/>
              <a:t>24</a:t>
            </a:fld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755576" y="6597352"/>
            <a:ext cx="8388424" cy="26064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24</a:t>
            </a:r>
            <a:endParaRPr lang="es-MX" sz="1400" b="1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043608" y="1531640"/>
            <a:ext cx="7920880" cy="13212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/>
              <a:t>Previo acuerdo con los representantes </a:t>
            </a:r>
          </a:p>
          <a:p>
            <a:pPr algn="ctr"/>
            <a:r>
              <a:rPr lang="es-MX" sz="2000" b="1" dirty="0"/>
              <a:t>de la Comisión de Transición, </a:t>
            </a:r>
          </a:p>
          <a:p>
            <a:pPr algn="ctr"/>
            <a:r>
              <a:rPr lang="es-MX" sz="2000" b="1" dirty="0"/>
              <a:t>se podrá proceder a la verificación a que se refiere </a:t>
            </a:r>
          </a:p>
          <a:p>
            <a:pPr algn="ctr"/>
            <a:r>
              <a:rPr lang="es-MX" sz="2000" b="1" dirty="0"/>
              <a:t>el </a:t>
            </a:r>
            <a:r>
              <a:rPr lang="es-MX" sz="2000" b="1" dirty="0">
                <a:solidFill>
                  <a:srgbClr val="FFFF00"/>
                </a:solidFill>
              </a:rPr>
              <a:t>Artículo 17 </a:t>
            </a:r>
            <a:r>
              <a:rPr lang="es-MX" sz="2000" b="1" dirty="0"/>
              <a:t>de la Ley,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043608" y="2878088"/>
            <a:ext cx="7920880" cy="1415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rgbClr val="000000"/>
                </a:solidFill>
              </a:rPr>
              <a:t>en el caso de la Entrega-Recepción por la conclusión del término del ejercicio constitucional del Poder Ejecutivo, </a:t>
            </a:r>
          </a:p>
          <a:p>
            <a:pPr algn="ctr"/>
            <a:r>
              <a:rPr lang="es-MX" b="1" dirty="0">
                <a:solidFill>
                  <a:srgbClr val="000000"/>
                </a:solidFill>
              </a:rPr>
              <a:t>sin que ello implique el otorgamiento de facultades, </a:t>
            </a:r>
          </a:p>
          <a:p>
            <a:pPr algn="ctr"/>
            <a:r>
              <a:rPr lang="es-MX" b="1" dirty="0">
                <a:solidFill>
                  <a:srgbClr val="000000"/>
                </a:solidFill>
              </a:rPr>
              <a:t>ni de intervención alguna.</a:t>
            </a:r>
          </a:p>
        </p:txBody>
      </p:sp>
      <p:grpSp>
        <p:nvGrpSpPr>
          <p:cNvPr id="6" name="5 Grupo"/>
          <p:cNvGrpSpPr/>
          <p:nvPr/>
        </p:nvGrpSpPr>
        <p:grpSpPr>
          <a:xfrm>
            <a:off x="1043608" y="4149080"/>
            <a:ext cx="7920880" cy="2448272"/>
            <a:chOff x="1043608" y="4149080"/>
            <a:chExt cx="7920880" cy="2448272"/>
          </a:xfrm>
        </p:grpSpPr>
        <p:sp>
          <p:nvSpPr>
            <p:cNvPr id="3" name="2 Rectángulo"/>
            <p:cNvSpPr/>
            <p:nvPr/>
          </p:nvSpPr>
          <p:spPr>
            <a:xfrm>
              <a:off x="1043608" y="4149080"/>
              <a:ext cx="7920880" cy="24482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300" b="1" dirty="0"/>
                <a:t>El enlace administrativo, </a:t>
              </a:r>
            </a:p>
            <a:p>
              <a:pPr algn="ctr"/>
              <a:r>
                <a:rPr lang="es-MX" sz="2300" b="1" dirty="0"/>
                <a:t>designado por el titular de la dependencia </a:t>
              </a:r>
            </a:p>
            <a:p>
              <a:pPr algn="ctr"/>
              <a:r>
                <a:rPr lang="es-MX" sz="2300" b="1" dirty="0"/>
                <a:t>o entidad de la administración pública estatal,  </a:t>
              </a:r>
            </a:p>
            <a:p>
              <a:pPr algn="ctr"/>
              <a:r>
                <a:rPr lang="es-MX" sz="2300" b="1" dirty="0"/>
                <a:t>preferentemente pertenecerá al área administrativa </a:t>
              </a:r>
              <a:endParaRPr lang="es-MX" sz="2300" b="1" dirty="0" smtClean="0"/>
            </a:p>
            <a:p>
              <a:pPr algn="ctr"/>
              <a:r>
                <a:rPr lang="es-MX" sz="2300" b="1" dirty="0" smtClean="0"/>
                <a:t>de </a:t>
              </a:r>
              <a:r>
                <a:rPr lang="es-MX" sz="2300" b="1" dirty="0"/>
                <a:t>la dependencia o entidad que se trate, </a:t>
              </a:r>
            </a:p>
            <a:p>
              <a:pPr algn="ctr"/>
              <a:r>
                <a:rPr lang="es-MX" sz="2300" b="1" dirty="0"/>
                <a:t>y será el vínculo entre el servidor público que entrega </a:t>
              </a:r>
            </a:p>
            <a:p>
              <a:pPr algn="ctr"/>
              <a:r>
                <a:rPr lang="es-MX" sz="2300" b="1" dirty="0"/>
                <a:t>y quien recibe.</a:t>
              </a:r>
            </a:p>
          </p:txBody>
        </p:sp>
        <p:pic>
          <p:nvPicPr>
            <p:cNvPr id="11" name="10 Imagen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57001" y="6309320"/>
              <a:ext cx="200893" cy="204747"/>
            </a:xfrm>
            <a:prstGeom prst="rect">
              <a:avLst/>
            </a:prstGeom>
          </p:spPr>
        </p:pic>
      </p:grp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7815"/>
            <a:ext cx="864095" cy="80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251" y="296069"/>
            <a:ext cx="7715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355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2699792" y="188640"/>
            <a:ext cx="5976664" cy="752018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SECRETARÍA DE </a:t>
            </a:r>
            <a:r>
              <a:rPr lang="es-E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FUNCIÓN PUBLICA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347864" y="1012666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56A8-47E5-4724-953D-ECC910AF2C7B}" type="slidenum">
              <a:rPr lang="es-ES" smtClean="0"/>
              <a:pPr/>
              <a:t>25</a:t>
            </a:fld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755576" y="6597352"/>
            <a:ext cx="8388424" cy="26064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25</a:t>
            </a:r>
            <a:endParaRPr lang="es-MX" sz="1400" b="1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</p:txBody>
      </p:sp>
      <p:grpSp>
        <p:nvGrpSpPr>
          <p:cNvPr id="4" name="3 Grupo"/>
          <p:cNvGrpSpPr/>
          <p:nvPr/>
        </p:nvGrpSpPr>
        <p:grpSpPr>
          <a:xfrm>
            <a:off x="1043608" y="1484784"/>
            <a:ext cx="7920880" cy="5112568"/>
            <a:chOff x="1043608" y="1484784"/>
            <a:chExt cx="7920880" cy="5112568"/>
          </a:xfrm>
        </p:grpSpPr>
        <p:sp>
          <p:nvSpPr>
            <p:cNvPr id="7" name="6 Rectángulo"/>
            <p:cNvSpPr/>
            <p:nvPr/>
          </p:nvSpPr>
          <p:spPr>
            <a:xfrm>
              <a:off x="1043608" y="1484784"/>
              <a:ext cx="7920880" cy="51125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r>
                <a:rPr lang="es-MX" sz="28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Nota:</a:t>
              </a:r>
            </a:p>
            <a:p>
              <a:pPr algn="just">
                <a:lnSpc>
                  <a:spcPct val="150000"/>
                </a:lnSpc>
              </a:pPr>
              <a:endParaRPr lang="es-MX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lnSpc>
                  <a:spcPct val="150000"/>
                </a:lnSpc>
              </a:pPr>
              <a:endParaRPr lang="es-MX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lnSpc>
                  <a:spcPct val="150000"/>
                </a:lnSpc>
              </a:pPr>
              <a:endParaRPr lang="es-MX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lnSpc>
                  <a:spcPct val="150000"/>
                </a:lnSpc>
              </a:pPr>
              <a:endParaRPr lang="es-MX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lnSpc>
                  <a:spcPct val="150000"/>
                </a:lnSpc>
              </a:pPr>
              <a:endParaRPr lang="es-MX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lnSpc>
                  <a:spcPct val="150000"/>
                </a:lnSpc>
              </a:pPr>
              <a:endParaRPr lang="es-MX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lnSpc>
                  <a:spcPct val="150000"/>
                </a:lnSpc>
              </a:pPr>
              <a:endParaRPr lang="es-MX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2 Rectángulo"/>
            <p:cNvSpPr/>
            <p:nvPr/>
          </p:nvSpPr>
          <p:spPr>
            <a:xfrm>
              <a:off x="1043608" y="2852936"/>
              <a:ext cx="7920880" cy="324036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s-MX" sz="3000" b="1" dirty="0"/>
                <a:t>El enlace coadyuvará en la elaboración del acta y en la recopilación de las cédulas o formatos relativos a la Entrega-Recepción que formule el servidor público obligado.</a:t>
              </a:r>
            </a:p>
          </p:txBody>
        </p:sp>
      </p:grp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7815"/>
            <a:ext cx="864095" cy="80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251" y="296069"/>
            <a:ext cx="7715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9164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2699792" y="188640"/>
            <a:ext cx="5976664" cy="752018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SECRETARÍA DE </a:t>
            </a:r>
            <a:r>
              <a:rPr lang="es-E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FUNCIÓN PUBLICA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971600" y="1628800"/>
            <a:ext cx="7920880" cy="4968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es-MX" sz="225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Dicha designación deberá ser informada por escrito </a:t>
            </a:r>
          </a:p>
          <a:p>
            <a:pPr algn="ctr">
              <a:lnSpc>
                <a:spcPct val="200000"/>
              </a:lnSpc>
            </a:pPr>
            <a:r>
              <a:rPr lang="es-MX" sz="225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 la Secretaría de la </a:t>
            </a:r>
            <a:r>
              <a:rPr lang="es-MX" sz="225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Función Publica</a:t>
            </a:r>
            <a:r>
              <a:rPr lang="es-MX" sz="225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MX" sz="225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200000"/>
              </a:lnSpc>
            </a:pPr>
            <a:r>
              <a:rPr lang="es-MX" sz="225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al momento de notificarle la realización de la </a:t>
            </a:r>
          </a:p>
          <a:p>
            <a:pPr algn="ctr">
              <a:lnSpc>
                <a:spcPct val="200000"/>
              </a:lnSpc>
            </a:pPr>
            <a:r>
              <a:rPr lang="es-MX" sz="225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Entrega- Recepción </a:t>
            </a:r>
          </a:p>
          <a:p>
            <a:pPr algn="ctr">
              <a:lnSpc>
                <a:spcPct val="200000"/>
              </a:lnSpc>
            </a:pPr>
            <a:r>
              <a:rPr lang="es-MX" sz="225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 tratándose del proceso derivado por la conclusión del término del ejercicio constitucional del Poder Ejecutivo, </a:t>
            </a:r>
          </a:p>
          <a:p>
            <a:pPr algn="ctr">
              <a:lnSpc>
                <a:spcPct val="200000"/>
              </a:lnSpc>
            </a:pPr>
            <a:r>
              <a:rPr lang="es-MX" sz="225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será desde el inicio del mismo.</a:t>
            </a:r>
          </a:p>
          <a:p>
            <a:pPr algn="ctr">
              <a:lnSpc>
                <a:spcPct val="150000"/>
              </a:lnSpc>
            </a:pPr>
            <a:endParaRPr lang="es-MX" dirty="0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347864" y="1052736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56A8-47E5-4724-953D-ECC910AF2C7B}" type="slidenum">
              <a:rPr lang="es-ES" smtClean="0"/>
              <a:pPr/>
              <a:t>26</a:t>
            </a:fld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755576" y="6597352"/>
            <a:ext cx="8388424" cy="26064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26</a:t>
            </a:r>
            <a:endParaRPr lang="es-MX" sz="1400" b="1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7815"/>
            <a:ext cx="864095" cy="80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251" y="296069"/>
            <a:ext cx="7715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355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2699792" y="188640"/>
            <a:ext cx="5976664" cy="752018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SECRETARÍA DE </a:t>
            </a:r>
            <a:r>
              <a:rPr lang="es-E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FUNCIÓN PUBLICA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971600" y="1628800"/>
            <a:ext cx="7920880" cy="4968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s-MX" sz="22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 la finalidad de solventar el programa de trabajo </a:t>
            </a:r>
          </a:p>
          <a:p>
            <a:pPr algn="ctr">
              <a:lnSpc>
                <a:spcPct val="150000"/>
              </a:lnSpc>
            </a:pPr>
            <a:r>
              <a:rPr lang="es-MX" sz="22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para la Entrega-Recepción </a:t>
            </a:r>
          </a:p>
          <a:p>
            <a:pPr algn="ctr">
              <a:lnSpc>
                <a:spcPct val="150000"/>
              </a:lnSpc>
            </a:pPr>
            <a:r>
              <a:rPr lang="es-MX" sz="225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por la conclusión del término del ejercicio constitucional </a:t>
            </a:r>
          </a:p>
          <a:p>
            <a:pPr algn="ctr">
              <a:lnSpc>
                <a:spcPct val="150000"/>
              </a:lnSpc>
            </a:pPr>
            <a:r>
              <a:rPr lang="es-MX" sz="225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del Poder Ejecutivo, </a:t>
            </a:r>
          </a:p>
          <a:p>
            <a:pPr algn="ctr">
              <a:lnSpc>
                <a:spcPct val="150000"/>
              </a:lnSpc>
            </a:pPr>
            <a:r>
              <a:rPr lang="es-MX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los enlaces administrativos se apoyarán y coordinarán </a:t>
            </a:r>
          </a:p>
          <a:p>
            <a:pPr algn="ctr">
              <a:lnSpc>
                <a:spcPct val="150000"/>
              </a:lnSpc>
            </a:pPr>
            <a:r>
              <a:rPr lang="es-MX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 la Secretaría de la </a:t>
            </a:r>
            <a:r>
              <a:rPr lang="es-MX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Función Publica</a:t>
            </a:r>
            <a:r>
              <a:rPr lang="es-MX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 </a:t>
            </a:r>
            <a:endParaRPr lang="es-MX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para efectos de capacitación, orientación, evaluación y seguimiento del Proceso. </a:t>
            </a:r>
            <a:endParaRPr lang="es-MX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347864" y="1052736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56A8-47E5-4724-953D-ECC910AF2C7B}" type="slidenum">
              <a:rPr lang="es-ES" smtClean="0"/>
              <a:pPr/>
              <a:t>27</a:t>
            </a:fld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755576" y="6597352"/>
            <a:ext cx="8388424" cy="26064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27</a:t>
            </a:r>
            <a:endParaRPr lang="es-MX" sz="1400" b="1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7815"/>
            <a:ext cx="864095" cy="80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251" y="296069"/>
            <a:ext cx="7715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355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2699792" y="188640"/>
            <a:ext cx="5976664" cy="752018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SECRETARÍA DE </a:t>
            </a:r>
            <a:r>
              <a:rPr lang="es-E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FUNCIÓN PUBLICA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971600" y="1628800"/>
            <a:ext cx="7920880" cy="4968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MX" dirty="0" smtClean="0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347864" y="1052736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56A8-47E5-4724-953D-ECC910AF2C7B}" type="slidenum">
              <a:rPr lang="es-ES" smtClean="0"/>
              <a:pPr/>
              <a:t>28</a:t>
            </a:fld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755576" y="6597352"/>
            <a:ext cx="8388424" cy="26064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28</a:t>
            </a:r>
            <a:endParaRPr lang="es-MX" sz="1400" b="1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971600" y="1628800"/>
            <a:ext cx="7920880" cy="23042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/>
              <a:t>Se deberán observar en todos sus términos </a:t>
            </a:r>
          </a:p>
          <a:p>
            <a:pPr algn="ctr"/>
            <a:r>
              <a:rPr lang="es-MX" sz="2400" b="1" dirty="0"/>
              <a:t>las presentes Disposiciones Administrativas Complementarias, sin relevar de esta responsabilidad, </a:t>
            </a:r>
            <a:r>
              <a:rPr lang="es-MX" sz="2400" b="1" dirty="0" smtClean="0"/>
              <a:t>en </a:t>
            </a:r>
            <a:r>
              <a:rPr lang="es-MX" sz="2400" b="1" dirty="0"/>
              <a:t>ningún caso, </a:t>
            </a:r>
          </a:p>
          <a:p>
            <a:pPr algn="ctr"/>
            <a:r>
              <a:rPr lang="es-MX" sz="2400" b="1" dirty="0"/>
              <a:t>a los servidores públicos obligados</a:t>
            </a:r>
            <a:r>
              <a:rPr lang="es-MX" sz="2000" dirty="0"/>
              <a:t>.</a:t>
            </a:r>
          </a:p>
        </p:txBody>
      </p:sp>
      <p:sp>
        <p:nvSpPr>
          <p:cNvPr id="4" name="3 Rectángulo"/>
          <p:cNvSpPr/>
          <p:nvPr/>
        </p:nvSpPr>
        <p:spPr>
          <a:xfrm>
            <a:off x="971600" y="3933056"/>
            <a:ext cx="7920880" cy="26642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/>
              <a:t>Los enlaces administrativos, </a:t>
            </a:r>
          </a:p>
          <a:p>
            <a:pPr algn="ctr"/>
            <a:r>
              <a:rPr lang="es-MX" sz="2400" dirty="0"/>
              <a:t>se auxiliarán de los servidores públicos que integren </a:t>
            </a:r>
          </a:p>
          <a:p>
            <a:pPr algn="ctr"/>
            <a:r>
              <a:rPr lang="es-MX" sz="2400" dirty="0"/>
              <a:t>las distintas unidades administrativas, </a:t>
            </a:r>
          </a:p>
          <a:p>
            <a:pPr algn="ctr"/>
            <a:r>
              <a:rPr lang="es-MX" sz="2400" dirty="0"/>
              <a:t>a fin de que preparen, recopilen y ordenen la información relativa a los formatos y cédulas que integren </a:t>
            </a:r>
          </a:p>
          <a:p>
            <a:pPr algn="ctr"/>
            <a:r>
              <a:rPr lang="es-MX" sz="2400" dirty="0"/>
              <a:t>su Entrega-Recepción. 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7815"/>
            <a:ext cx="864095" cy="80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251" y="296069"/>
            <a:ext cx="7715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355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2699792" y="188640"/>
            <a:ext cx="5976664" cy="752018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SECRETARÍA DE </a:t>
            </a:r>
            <a:r>
              <a:rPr lang="es-E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FUNCIÓN PUBLICA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971600" y="1628800"/>
            <a:ext cx="7920880" cy="4896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s-MX" sz="195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endParaRPr lang="es-MX" sz="195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sz="2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Los representantes de la Comisión de Transición </a:t>
            </a:r>
          </a:p>
          <a:p>
            <a:pPr algn="ctr">
              <a:lnSpc>
                <a:spcPct val="150000"/>
              </a:lnSpc>
            </a:pPr>
            <a:r>
              <a:rPr lang="es-MX" sz="2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nombrados previamente por el Gobernador electo, </a:t>
            </a:r>
          </a:p>
          <a:p>
            <a:pPr algn="ctr">
              <a:lnSpc>
                <a:spcPct val="150000"/>
              </a:lnSpc>
            </a:pPr>
            <a:r>
              <a:rPr lang="es-MX" sz="2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 el proceso respectivo, </a:t>
            </a:r>
          </a:p>
          <a:p>
            <a:pPr algn="ctr">
              <a:lnSpc>
                <a:spcPct val="150000"/>
              </a:lnSpc>
            </a:pPr>
            <a:r>
              <a:rPr lang="es-MX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conocerán de la Entrega-Recepción para la dependencia </a:t>
            </a:r>
          </a:p>
          <a:p>
            <a:pPr algn="ctr">
              <a:lnSpc>
                <a:spcPct val="150000"/>
              </a:lnSpc>
            </a:pPr>
            <a:r>
              <a:rPr lang="es-MX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entidad a las que fueron nombrados, </a:t>
            </a:r>
          </a:p>
          <a:p>
            <a:pPr algn="ctr">
              <a:lnSpc>
                <a:spcPct val="150000"/>
              </a:lnSpc>
            </a:pPr>
            <a:r>
              <a:rPr lang="es-MX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sin que ello implique que asumirán necesariamente </a:t>
            </a:r>
          </a:p>
          <a:p>
            <a:pPr algn="ctr">
              <a:lnSpc>
                <a:spcPct val="150000"/>
              </a:lnSpc>
            </a:pPr>
            <a:r>
              <a:rPr lang="es-MX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 titularidad de la misma.</a:t>
            </a:r>
            <a:endParaRPr lang="es-MX" sz="195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1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Los servidores públicos que integran la dependencia o entidad, deberán brindar las facilidades necesarias a la Comisión referida para que conozca de la información que le será entregada.   </a:t>
            </a:r>
          </a:p>
          <a:p>
            <a:pPr algn="ctr">
              <a:lnSpc>
                <a:spcPct val="150000"/>
              </a:lnSpc>
            </a:pPr>
            <a:r>
              <a:rPr lang="es-MX" sz="195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endParaRPr lang="es-MX" sz="195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347864" y="1052736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56A8-47E5-4724-953D-ECC910AF2C7B}" type="slidenum">
              <a:rPr lang="es-ES" smtClean="0"/>
              <a:pPr/>
              <a:t>29</a:t>
            </a:fld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755576" y="6597352"/>
            <a:ext cx="8388424" cy="26064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29</a:t>
            </a:r>
            <a:endParaRPr lang="es-MX" sz="1400" b="1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7815"/>
            <a:ext cx="864095" cy="80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251" y="296069"/>
            <a:ext cx="7715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355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2555776" y="188640"/>
            <a:ext cx="5976664" cy="752018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SECRETARÍA DE </a:t>
            </a:r>
            <a:r>
              <a:rPr lang="es-E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FUNCIÓN PUBLICA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899592" y="1628800"/>
            <a:ext cx="7992888" cy="4968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Las disposiciones administrativas complementarias </a:t>
            </a:r>
          </a:p>
          <a:p>
            <a:pPr algn="ctr"/>
            <a:r>
              <a:rPr lang="es-MX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relativas a la implementación del sistema de Entrega-Recepción: </a:t>
            </a:r>
          </a:p>
          <a:p>
            <a:pPr algn="ctr"/>
            <a:r>
              <a:rPr lang="es-MX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Guían el proceso con objeto de que éste se lleve a cabo en los términos establecidos en la propia Ley de Entrega-Recepción</a:t>
            </a:r>
            <a:r>
              <a:rPr lang="es-MX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e incluyen las cédulas, formatos y demás instructivos que se precisen para facilitar el apego a la normatividad.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059832" y="1084674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56A8-47E5-4724-953D-ECC910AF2C7B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9" name="8 Rectángulo"/>
          <p:cNvSpPr/>
          <p:nvPr/>
        </p:nvSpPr>
        <p:spPr>
          <a:xfrm>
            <a:off x="755576" y="6597352"/>
            <a:ext cx="8388424" cy="26064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3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17815"/>
            <a:ext cx="864095" cy="80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235" y="296069"/>
            <a:ext cx="7715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355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699792" y="188640"/>
            <a:ext cx="5976664" cy="752018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SECRETARÍA DE </a:t>
            </a:r>
            <a:r>
              <a:rPr lang="es-E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FUNCIÓN PUBLICA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013588" y="1556792"/>
            <a:ext cx="7920880" cy="4896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s-MX" sz="195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347864" y="1012666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56A8-47E5-4724-953D-ECC910AF2C7B}" type="slidenum">
              <a:rPr lang="es-ES" smtClean="0"/>
              <a:pPr/>
              <a:t>30</a:t>
            </a:fld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755576" y="6597352"/>
            <a:ext cx="8388424" cy="26064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30</a:t>
            </a:r>
            <a:endParaRPr lang="es-MX" sz="1400" b="1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013588" y="1596862"/>
            <a:ext cx="7920880" cy="14000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>
                <a:solidFill>
                  <a:srgbClr val="000000"/>
                </a:solidFill>
              </a:rPr>
              <a:t>Para la Entrega-Recepción </a:t>
            </a:r>
          </a:p>
          <a:p>
            <a:pPr algn="ctr"/>
            <a:r>
              <a:rPr lang="es-MX" sz="2000" b="1" dirty="0">
                <a:solidFill>
                  <a:srgbClr val="000000"/>
                </a:solidFill>
              </a:rPr>
              <a:t>por la conclusión del término del ejercicio constitucional del Poder Ejecutivo, 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013588" y="2852936"/>
            <a:ext cx="7920880" cy="19442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/>
              <a:t>se privilegiará la digitalización de documentos </a:t>
            </a:r>
            <a:endParaRPr lang="es-MX" sz="2400" b="1" dirty="0" smtClean="0"/>
          </a:p>
          <a:p>
            <a:pPr algn="ctr"/>
            <a:r>
              <a:rPr lang="es-MX" sz="2400" b="1" dirty="0" smtClean="0"/>
              <a:t>y </a:t>
            </a:r>
            <a:r>
              <a:rPr lang="es-MX" sz="2400" b="1" dirty="0"/>
              <a:t>el respaldo electrónico de los mismos, </a:t>
            </a:r>
          </a:p>
          <a:p>
            <a:pPr algn="ctr"/>
            <a:r>
              <a:rPr lang="es-MX" sz="2400" b="1" dirty="0"/>
              <a:t>en la forma y términos que determine </a:t>
            </a:r>
          </a:p>
          <a:p>
            <a:pPr algn="ctr"/>
            <a:r>
              <a:rPr lang="es-MX" sz="2400" b="1" dirty="0"/>
              <a:t>la Secretaría de la </a:t>
            </a:r>
            <a:r>
              <a:rPr lang="es-MX" sz="2400" b="1" dirty="0" smtClean="0"/>
              <a:t>Función Publica</a:t>
            </a:r>
            <a:r>
              <a:rPr lang="es-MX" sz="2400" b="1" dirty="0" smtClean="0"/>
              <a:t>. </a:t>
            </a:r>
            <a:endParaRPr lang="es-MX" sz="2400" b="1" dirty="0"/>
          </a:p>
        </p:txBody>
      </p:sp>
      <p:sp>
        <p:nvSpPr>
          <p:cNvPr id="5" name="4 Rectángulo"/>
          <p:cNvSpPr/>
          <p:nvPr/>
        </p:nvSpPr>
        <p:spPr>
          <a:xfrm>
            <a:off x="1013588" y="4797152"/>
            <a:ext cx="7920880" cy="1800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/>
              <a:t>La información relativa a la Entrega-Recepción, </a:t>
            </a:r>
          </a:p>
          <a:p>
            <a:pPr algn="ctr"/>
            <a:r>
              <a:rPr lang="es-MX" sz="2000" b="1" dirty="0"/>
              <a:t>deberá ser coincidente con la que obre en las áreas competentes que por disposición legal tengan dicha atribución. 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7815"/>
            <a:ext cx="864095" cy="80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251" y="296069"/>
            <a:ext cx="7715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355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2699792" y="188640"/>
            <a:ext cx="5976664" cy="752018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SECRETARÍA DE </a:t>
            </a:r>
            <a:r>
              <a:rPr lang="es-E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FUNCIÓN PUBLICA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971600" y="1628800"/>
            <a:ext cx="7920880" cy="4968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Los servidores públicos integrantes de las contralorías internas, comisarios y demás instancias de control apoyarán a  la Secretaría de la </a:t>
            </a:r>
            <a:r>
              <a:rPr lang="es-MX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Función Publica</a:t>
            </a:r>
            <a:r>
              <a:rPr lang="es-MX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MX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 los procesos de Entrega-Recepción </a:t>
            </a:r>
          </a:p>
          <a:p>
            <a:pPr algn="ctr"/>
            <a:r>
              <a:rPr lang="es-MX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la dependencia o entidad que sea de su responsabilidad.</a:t>
            </a:r>
          </a:p>
          <a:p>
            <a:pPr algn="ctr"/>
            <a:endParaRPr lang="es-MX" sz="2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Secretaría de la </a:t>
            </a:r>
            <a:r>
              <a:rPr lang="es-MX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Función Publica</a:t>
            </a:r>
            <a:r>
              <a:rPr lang="es-MX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MX" sz="2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verificará el debido cumplimiento del Acuerdo emitido </a:t>
            </a:r>
          </a:p>
          <a:p>
            <a:pPr algn="ctr"/>
            <a:r>
              <a:rPr lang="es-MX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 resolverá cualquier duda que se suscite con motivo de su aplicación.</a:t>
            </a:r>
          </a:p>
          <a:p>
            <a:pPr algn="ctr">
              <a:lnSpc>
                <a:spcPct val="150000"/>
              </a:lnSpc>
            </a:pP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endParaRPr lang="es-MX" sz="195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347864" y="1052736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56A8-47E5-4724-953D-ECC910AF2C7B}" type="slidenum">
              <a:rPr lang="es-ES" smtClean="0"/>
              <a:pPr/>
              <a:t>31</a:t>
            </a:fld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755576" y="6597352"/>
            <a:ext cx="8388424" cy="26064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31</a:t>
            </a:r>
            <a:endParaRPr lang="es-MX" sz="1400" b="1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7815"/>
            <a:ext cx="864095" cy="80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251" y="296069"/>
            <a:ext cx="7715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355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2699792" y="188640"/>
            <a:ext cx="5976664" cy="752018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SECRETARÍA DE </a:t>
            </a:r>
            <a:r>
              <a:rPr lang="es-E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FUNCIÓN PUBLICA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971600" y="1628800"/>
            <a:ext cx="7920880" cy="4968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sz="2800" b="1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FORMATOS</a:t>
            </a:r>
          </a:p>
          <a:p>
            <a:pPr algn="ctr">
              <a:lnSpc>
                <a:spcPct val="150000"/>
              </a:lnSpc>
            </a:pPr>
            <a:endParaRPr lang="es-MX" sz="2800" b="1" dirty="0">
              <a:solidFill>
                <a:srgbClr val="FFFFCC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sz="2800" b="1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Artículo 19 de la Ley.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endParaRPr lang="es-MX" sz="195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347864" y="1052736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56A8-47E5-4724-953D-ECC910AF2C7B}" type="slidenum">
              <a:rPr lang="es-ES" smtClean="0"/>
              <a:pPr/>
              <a:t>32</a:t>
            </a:fld>
            <a:endParaRPr lang="es-ES" dirty="0"/>
          </a:p>
        </p:txBody>
      </p:sp>
      <p:sp>
        <p:nvSpPr>
          <p:cNvPr id="10" name="9 Rectángulo"/>
          <p:cNvSpPr/>
          <p:nvPr/>
        </p:nvSpPr>
        <p:spPr>
          <a:xfrm>
            <a:off x="755576" y="6597352"/>
            <a:ext cx="8388424" cy="26064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32</a:t>
            </a:r>
            <a:endParaRPr lang="es-MX" sz="1400" b="1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7815"/>
            <a:ext cx="864095" cy="80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251" y="296069"/>
            <a:ext cx="7715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355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2699792" y="116632"/>
            <a:ext cx="5976664" cy="752018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SECRETARÍA DE </a:t>
            </a:r>
            <a:r>
              <a:rPr lang="es-E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FUNCIÓN PUBLICA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347864" y="868650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56A8-47E5-4724-953D-ECC910AF2C7B}" type="slidenum">
              <a:rPr lang="es-ES" smtClean="0"/>
              <a:pPr/>
              <a:t>33</a:t>
            </a:fld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755576" y="6597352"/>
            <a:ext cx="8388424" cy="26064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33</a:t>
            </a:r>
            <a:endParaRPr lang="es-MX" sz="1400" b="1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989348" y="1229991"/>
            <a:ext cx="7920880" cy="55113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Artículo 19.  </a:t>
            </a:r>
            <a:endParaRPr lang="es-MX" sz="2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55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MX" sz="15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acta de entrega recepción deberá anexarse al menos la siguiente información:</a:t>
            </a:r>
          </a:p>
          <a:p>
            <a:endParaRPr lang="es-MX" sz="800" strike="sngStrik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romanUcPeriod"/>
            </a:pPr>
            <a:r>
              <a:rPr lang="es-ES" sz="17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Estructura orgánica.</a:t>
            </a:r>
          </a:p>
          <a:p>
            <a:pPr marL="514350" lvl="0" indent="-514350">
              <a:buFont typeface="+mj-lt"/>
              <a:buAutoNum type="romanUcPeriod"/>
            </a:pPr>
            <a:r>
              <a:rPr lang="es-ES" sz="17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Marco jurídico.</a:t>
            </a:r>
            <a:endParaRPr lang="es-MX" sz="17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>
              <a:buFont typeface="+mj-lt"/>
              <a:buAutoNum type="romanUcPeriod"/>
            </a:pPr>
            <a:r>
              <a:rPr lang="es-ES" sz="17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Recursos humanos.</a:t>
            </a:r>
            <a:endParaRPr lang="es-MX" sz="17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>
              <a:buFont typeface="+mj-lt"/>
              <a:buAutoNum type="romanUcPeriod"/>
            </a:pPr>
            <a:r>
              <a:rPr lang="es-ES" sz="17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Recursos financieros, incluyendo informes presupuestarios y estados financieros.</a:t>
            </a:r>
            <a:endParaRPr lang="es-MX" sz="17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>
              <a:buFont typeface="+mj-lt"/>
              <a:buAutoNum type="romanUcPeriod"/>
            </a:pPr>
            <a:r>
              <a:rPr lang="es-ES" sz="17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Recursos </a:t>
            </a:r>
            <a:r>
              <a:rPr lang="es-ES" sz="175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materiales, que comprendan bienes inmuebles, infraestructura, construcciones en proceso y bienes muebles, cuya cédula contendrá la identificación de los mismos y el responsable a cuyo nombre está el resguardo</a:t>
            </a:r>
            <a:endParaRPr lang="es-ES" sz="17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>
              <a:buFont typeface="+mj-lt"/>
              <a:buAutoNum type="romanUcPeriod"/>
            </a:pPr>
            <a:r>
              <a:rPr lang="es-ES" sz="17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Sistemas electrónicos y otros activos intangibles, incluyendo las claves para su acceso.</a:t>
            </a:r>
          </a:p>
          <a:p>
            <a:pPr marL="514350" indent="-514350">
              <a:buFont typeface="+mj-lt"/>
              <a:buAutoNum type="romanUcPeriod"/>
            </a:pPr>
            <a:r>
              <a:rPr lang="es-ES" sz="17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Formas Oficiales.</a:t>
            </a:r>
            <a:endParaRPr lang="es-MX" sz="17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romanUcPeriod"/>
            </a:pPr>
            <a:r>
              <a:rPr lang="es-ES" sz="17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Derechos y Obligaciones vigentes.</a:t>
            </a:r>
          </a:p>
          <a:p>
            <a:pPr marL="514350" indent="-514350">
              <a:buFont typeface="+mj-lt"/>
              <a:buAutoNum type="romanUcPeriod"/>
            </a:pPr>
            <a:r>
              <a:rPr lang="es-ES" sz="17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Relación de archivos.</a:t>
            </a:r>
          </a:p>
          <a:p>
            <a:pPr marL="514350" indent="-514350">
              <a:buFont typeface="+mj-lt"/>
              <a:buAutoNum type="romanUcPeriod"/>
            </a:pPr>
            <a:r>
              <a:rPr lang="es-ES" sz="17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Asuntos en trámite</a:t>
            </a:r>
            <a:r>
              <a:rPr lang="es-ES" sz="175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17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5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Asimismo, la documentación e información inherente al empleo, cargo o comisión que resulte relevante para el cabal cumplimiento de las disposiciones de esta Ley</a:t>
            </a:r>
            <a:r>
              <a:rPr lang="es-MX" sz="155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155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5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Dicha información estará contenida, preferentemente, en medios magnéticos, digitales o electrónicos.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10386"/>
            <a:ext cx="864095" cy="80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251" y="188640"/>
            <a:ext cx="7715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878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2699792" y="188640"/>
            <a:ext cx="5976664" cy="752018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SECRETARÍA DE </a:t>
            </a:r>
            <a:r>
              <a:rPr lang="es-E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FUNCIÓN PUBLICA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971600" y="1628800"/>
            <a:ext cx="7920880" cy="4896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endParaRPr lang="es-MX" sz="195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347864" y="1012666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386962"/>
              </p:ext>
            </p:extLst>
          </p:nvPr>
        </p:nvGraphicFramePr>
        <p:xfrm>
          <a:off x="971600" y="1484784"/>
          <a:ext cx="7920880" cy="5175874"/>
        </p:xfrm>
        <a:graphic>
          <a:graphicData uri="http://schemas.openxmlformats.org/drawingml/2006/table">
            <a:tbl>
              <a:tblPr/>
              <a:tblGrid>
                <a:gridCol w="813599"/>
                <a:gridCol w="5915124"/>
                <a:gridCol w="1192157"/>
              </a:tblGrid>
              <a:tr h="213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RUBRO</a:t>
                      </a: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CLAVE</a:t>
                      </a: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3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I.</a:t>
                      </a: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ESTRUCTURA ORGÁNICA</a:t>
                      </a: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3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Organigrama</a:t>
                      </a: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EOR_01</a:t>
                      </a:r>
                      <a:endParaRPr lang="es-MX" sz="1200" b="1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3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II.</a:t>
                      </a: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MARCO JURÍDICO</a:t>
                      </a: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b="1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3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Marco jurídico de actuación</a:t>
                      </a: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MJU_02</a:t>
                      </a:r>
                      <a:endParaRPr lang="es-MX" sz="1200" b="1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3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806065" algn="ctr"/>
                          <a:tab pos="5612130" algn="r"/>
                          <a:tab pos="228600" algn="l"/>
                          <a:tab pos="2700020" algn="ctr"/>
                          <a:tab pos="5400040" algn="r"/>
                        </a:tabLs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Manuales administrativos </a:t>
                      </a: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MJM_03</a:t>
                      </a:r>
                      <a:endParaRPr lang="es-MX" sz="1200" b="1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3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III.</a:t>
                      </a: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RECURSOS HUMANOS</a:t>
                      </a: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3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Plantilla de personal</a:t>
                      </a: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RHP_04</a:t>
                      </a: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3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Resumen de personal por nivel</a:t>
                      </a: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RHR_05</a:t>
                      </a: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3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Plantillas de personal por </a:t>
                      </a:r>
                      <a:r>
                        <a:rPr lang="es-ES" sz="12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honorarios y asimilados a sueldos y salarios</a:t>
                      </a: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RHH_06</a:t>
                      </a: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3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b="1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Personal con licencia, permiso o comisión</a:t>
                      </a: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RHL_07</a:t>
                      </a: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167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IV.  </a:t>
                      </a: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kern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RECURSOS </a:t>
                      </a:r>
                      <a:r>
                        <a:rPr lang="es-ES" sz="1200" b="1" kern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FINANCIEROS, ESTRADOS FINANCIEROS E INFORMES PRESUPUESTARIOS</a:t>
                      </a:r>
                      <a:endParaRPr lang="es-MX" sz="1200" b="1" kern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3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Acta de arqueo de caja y/o fondos </a:t>
                      </a: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RFR_08</a:t>
                      </a: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3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b="1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Bancos/tesorería</a:t>
                      </a:r>
                      <a:endParaRPr lang="es-MX" sz="1200" b="1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RFB_09</a:t>
                      </a: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3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Inversiones </a:t>
                      </a:r>
                      <a:r>
                        <a:rPr lang="es-ES" sz="12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RFI_10</a:t>
                      </a: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57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b="1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Derechos a recibir efectivo o equivalentes a corto y/o largo plazo</a:t>
                      </a:r>
                      <a:endParaRPr lang="es-MX" sz="1200" b="1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RFD_11</a:t>
                      </a: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3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Inventarios y/o almacén</a:t>
                      </a: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RFI_12</a:t>
                      </a: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382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Cuentas y documentos por pagar a corto y/o largo plazo</a:t>
                      </a:r>
                      <a:endParaRPr lang="es-MX" sz="1200" b="1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RFP_13</a:t>
                      </a: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3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b="1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Estado de situación financiera</a:t>
                      </a: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EFS_14</a:t>
                      </a: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3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b="1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Estado de actividades</a:t>
                      </a: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EFA_15</a:t>
                      </a: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3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Estado analítico de ingresos </a:t>
                      </a: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EAI-16</a:t>
                      </a: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084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Estado analítico del presupuesto de egresos clasificación  por objeto del gasto</a:t>
                      </a: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EAE_17</a:t>
                      </a: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059" marR="3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14" name="13 Rectángulo"/>
          <p:cNvSpPr/>
          <p:nvPr/>
        </p:nvSpPr>
        <p:spPr>
          <a:xfrm>
            <a:off x="755576" y="6597352"/>
            <a:ext cx="8388424" cy="26064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34</a:t>
            </a:r>
            <a:endParaRPr lang="es-MX" sz="1400" b="1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56A8-47E5-4724-953D-ECC910AF2C7B}" type="slidenum">
              <a:rPr lang="es-ES" smtClean="0"/>
              <a:pPr/>
              <a:t>34</a:t>
            </a:fld>
            <a:endParaRPr lang="es-E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7815"/>
            <a:ext cx="864095" cy="80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251" y="296069"/>
            <a:ext cx="7715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355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2699792" y="188640"/>
            <a:ext cx="5976664" cy="752018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SECRETARÍA DE </a:t>
            </a:r>
            <a:r>
              <a:rPr lang="es-E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FUNCIÓN PUBLICA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971600" y="1628800"/>
            <a:ext cx="7920880" cy="4896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endParaRPr lang="es-MX" sz="195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347864" y="-1251520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64923"/>
              </p:ext>
            </p:extLst>
          </p:nvPr>
        </p:nvGraphicFramePr>
        <p:xfrm>
          <a:off x="989348" y="1628800"/>
          <a:ext cx="7920880" cy="4896545"/>
        </p:xfrm>
        <a:graphic>
          <a:graphicData uri="http://schemas.openxmlformats.org/drawingml/2006/table">
            <a:tbl>
              <a:tblPr/>
              <a:tblGrid>
                <a:gridCol w="813600"/>
                <a:gridCol w="5915122"/>
                <a:gridCol w="1192158"/>
              </a:tblGrid>
              <a:tr h="4705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V.</a:t>
                      </a: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263" marR="40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RECURSOS MATERIALES (BIENES MUEBLES,  INMUEBLES, INFRAESTRUCTURA Y CONSTRUCCIONES  EN PROCESO)</a:t>
                      </a: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263" marR="40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b="1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263" marR="40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806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b="1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263" marR="40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Bienes inmuebles propios</a:t>
                      </a: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263" marR="40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BIP_18</a:t>
                      </a:r>
                      <a:endParaRPr lang="es-MX" sz="1200" b="1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263" marR="40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806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b="1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263" marR="40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Bienes inmuebles </a:t>
                      </a:r>
                      <a:r>
                        <a:rPr lang="es-ES" sz="12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arrendados y/o</a:t>
                      </a:r>
                      <a:r>
                        <a:rPr lang="es-ES" sz="1200" b="1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en comodato</a:t>
                      </a: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263" marR="40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BIA_19</a:t>
                      </a:r>
                      <a:endParaRPr lang="es-MX" sz="1200" b="1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263" marR="40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806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b="1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263" marR="40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Obras públicas y acciones en proceso</a:t>
                      </a: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263" marR="40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BIO_20</a:t>
                      </a:r>
                      <a:endParaRPr lang="es-MX" sz="1200" b="1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263" marR="40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678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b="1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263" marR="40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Mobiliario, equipo e instrumental medico y/o de laboratorio</a:t>
                      </a: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263" marR="40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BMM_21</a:t>
                      </a: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263" marR="40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806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b="1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263" marR="40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Maquinaria y equipo de transporte</a:t>
                      </a: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263" marR="40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BME_22</a:t>
                      </a:r>
                      <a:endParaRPr lang="es-MX" sz="1200" b="1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263" marR="40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461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VI.</a:t>
                      </a:r>
                    </a:p>
                  </a:txBody>
                  <a:tcPr marL="40263" marR="40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SISTEMAS ELECTRÓNICOS Y OTROS ACTIVOS INTANGIBLES</a:t>
                      </a:r>
                    </a:p>
                  </a:txBody>
                  <a:tcPr marL="40263" marR="40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b="1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263" marR="40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63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b="1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263" marR="40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Software, licencias y otros activos intangibles</a:t>
                      </a: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263" marR="40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AIS_23</a:t>
                      </a:r>
                      <a:endParaRPr lang="es-MX" sz="1200" b="1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263" marR="40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806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VII.</a:t>
                      </a:r>
                      <a:endParaRPr lang="es-MX" sz="1200" b="1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263" marR="40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FORMAS OFICIALES</a:t>
                      </a: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263" marR="40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263" marR="40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806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b="1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263" marR="40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Formas oficiales</a:t>
                      </a: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263" marR="40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FOF_24</a:t>
                      </a: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263" marR="40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806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VIII.</a:t>
                      </a:r>
                      <a:endParaRPr lang="es-MX" sz="1200" b="1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263" marR="40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DERECHOS Y </a:t>
                      </a:r>
                      <a:r>
                        <a:rPr lang="es-ES" sz="12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OBLIGACIONES VIGENTES</a:t>
                      </a: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263" marR="40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263" marR="40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806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b="1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263" marR="40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Derechos y obligaciones</a:t>
                      </a: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263" marR="40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DOB_25</a:t>
                      </a: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263" marR="40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806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IX.</a:t>
                      </a:r>
                      <a:endParaRPr lang="es-MX" sz="1200" b="1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263" marR="40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RELACIÓN DE ARCHIVOS</a:t>
                      </a:r>
                      <a:endParaRPr lang="es-MX" sz="1200" b="1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263" marR="40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263" marR="40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806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b="1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263" marR="40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Relación de archivos vigentes</a:t>
                      </a:r>
                      <a:endParaRPr lang="es-MX" sz="1200" b="1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263" marR="40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RAV_26</a:t>
                      </a: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263" marR="40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806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b="1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263" marR="40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Relación de archivos históricos</a:t>
                      </a:r>
                      <a:endParaRPr lang="es-MX" sz="1200" b="1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263" marR="40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RAH_27</a:t>
                      </a: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263" marR="40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806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X.</a:t>
                      </a:r>
                      <a:endParaRPr lang="es-MX" sz="1200" b="1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263" marR="40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ASUNTOS EN TRAMITE</a:t>
                      </a: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263" marR="40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263" marR="40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806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b="1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263" marR="40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Asuntos en </a:t>
                      </a:r>
                      <a:r>
                        <a:rPr lang="es-ES" sz="12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trámite</a:t>
                      </a: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263" marR="40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AST_28</a:t>
                      </a:r>
                      <a:endParaRPr lang="es-MX" sz="12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263" marR="40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14" name="13 Rectángulo"/>
          <p:cNvSpPr/>
          <p:nvPr/>
        </p:nvSpPr>
        <p:spPr>
          <a:xfrm>
            <a:off x="755576" y="6525344"/>
            <a:ext cx="8388424" cy="332656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35</a:t>
            </a:r>
            <a:endParaRPr lang="es-MX" sz="1400" b="1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347864" y="1052736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56A8-47E5-4724-953D-ECC910AF2C7B}" type="slidenum">
              <a:rPr lang="es-ES" smtClean="0"/>
              <a:pPr/>
              <a:t>35</a:t>
            </a:fld>
            <a:endParaRPr lang="es-E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7815"/>
            <a:ext cx="864095" cy="80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251" y="296069"/>
            <a:ext cx="7715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355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2699792" y="188640"/>
            <a:ext cx="5976664" cy="752018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SECRETARÍA DE </a:t>
            </a:r>
            <a:r>
              <a:rPr lang="es-E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FUNCIÓN PUBLICA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989348" y="1628800"/>
            <a:ext cx="7920880" cy="4968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s-MX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LAS GUÍAS Y DEFINICIONES DETALLADAS PARA LA DEBIDA INTEGRACIÓN DE LA INFORMACIÓN REQUERIDA EN CADA UNO DE LOS FORMATOS, PODRÁN CONSULTARSE EN LAS PÁGINAS 13 A 68 DEL ANEXO 1, DEL ACUERDO 090 DE FECHA 20 DE NOVIEMBRE DEL 2015, RELATIVO A LA ENTREGA RECEPCIÓN EN EL ÁMBITO DEL PODER EJECUTIVO DEL ESTADO DE CHIHUAHUA, EMITIDO POR EL C. GOBERNADOR DEL ESTADO. </a:t>
            </a: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s-MX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PUBLICADO EN EL PERIÓDICO OFICIAL EL DÍA 12 DE DICIEMBRE DE 2015.</a:t>
            </a:r>
          </a:p>
          <a:p>
            <a:pPr algn="ctr">
              <a:lnSpc>
                <a:spcPct val="150000"/>
              </a:lnSpc>
            </a:pPr>
            <a:endParaRPr lang="es-MX" sz="195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347864" y="1052736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56A8-47E5-4724-953D-ECC910AF2C7B}" type="slidenum">
              <a:rPr lang="es-ES" smtClean="0"/>
              <a:pPr/>
              <a:t>36</a:t>
            </a:fld>
            <a:endParaRPr lang="es-ES" dirty="0"/>
          </a:p>
        </p:txBody>
      </p:sp>
      <p:sp>
        <p:nvSpPr>
          <p:cNvPr id="10" name="9 Rectángulo"/>
          <p:cNvSpPr/>
          <p:nvPr/>
        </p:nvSpPr>
        <p:spPr>
          <a:xfrm>
            <a:off x="755576" y="6597352"/>
            <a:ext cx="8388424" cy="26064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36</a:t>
            </a:r>
            <a:endParaRPr lang="es-MX" sz="1400" b="1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7815"/>
            <a:ext cx="864095" cy="80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251" y="296069"/>
            <a:ext cx="7715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336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2699792" y="188640"/>
            <a:ext cx="5976664" cy="752018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SECRETARÍA DE </a:t>
            </a:r>
            <a:r>
              <a:rPr lang="es-E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FUNCIÓN PUBLICA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971600" y="1628800"/>
            <a:ext cx="7920880" cy="4896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s-MX" sz="6000" b="1" dirty="0" smtClean="0">
                <a:latin typeface="Arial" pitchFamily="34" charset="0"/>
                <a:cs typeface="Arial" pitchFamily="34" charset="0"/>
              </a:rPr>
              <a:t>ANEXOS</a:t>
            </a:r>
          </a:p>
          <a:p>
            <a:pPr algn="ctr">
              <a:lnSpc>
                <a:spcPct val="150000"/>
              </a:lnSpc>
            </a:pPr>
            <a:endParaRPr lang="es-MX" sz="195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347864" y="-1251520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755576" y="6525344"/>
            <a:ext cx="8388424" cy="332656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37</a:t>
            </a:r>
            <a:endParaRPr lang="es-MX" sz="1400" b="1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347864" y="1052736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56A8-47E5-4724-953D-ECC910AF2C7B}" type="slidenum">
              <a:rPr lang="es-ES" smtClean="0"/>
              <a:pPr/>
              <a:t>37</a:t>
            </a:fld>
            <a:endParaRPr lang="es-E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7815"/>
            <a:ext cx="864095" cy="80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251" y="296069"/>
            <a:ext cx="7715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398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699792" y="188640"/>
            <a:ext cx="5976664" cy="752018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SECRETARÍA DE </a:t>
            </a:r>
            <a:r>
              <a:rPr lang="es-E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FUNCIÓN PUBLICA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899720" y="1484784"/>
            <a:ext cx="8136776" cy="51125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Artículo 17 de la Ley.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sz="19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Quienes entregan y reciben podrán designar representantes para conocer previamente los asuntos motivo de la </a:t>
            </a:r>
          </a:p>
          <a:p>
            <a:pPr algn="ctr">
              <a:lnSpc>
                <a:spcPct val="150000"/>
              </a:lnSpc>
            </a:pPr>
            <a:r>
              <a:rPr lang="es-MX" sz="19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Entrega-Recepción, </a:t>
            </a:r>
          </a:p>
          <a:p>
            <a:pPr algn="ctr">
              <a:lnSpc>
                <a:spcPct val="150000"/>
              </a:lnSpc>
            </a:pPr>
            <a:r>
              <a:rPr lang="es-MX" sz="1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haciéndolo del conocimiento del enlace  administrativo </a:t>
            </a:r>
          </a:p>
          <a:p>
            <a:pPr algn="ctr">
              <a:lnSpc>
                <a:spcPct val="150000"/>
              </a:lnSpc>
            </a:pPr>
            <a:r>
              <a:rPr lang="es-MX" sz="1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 del Órgano de Control Interno.</a:t>
            </a:r>
          </a:p>
          <a:p>
            <a:pPr algn="ctr">
              <a:lnSpc>
                <a:spcPct val="150000"/>
              </a:lnSpc>
            </a:pPr>
            <a:r>
              <a:rPr lang="es-MX" sz="19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Dichos representantes, en su caso, realizarán observaciones que consideren pertinentes respecto de los asuntos que formarán parte del acta de Entrega-Recepción; lo anterior sin perjuicio del procedimiento de aclaración que, en su caso , se realice.</a:t>
            </a:r>
            <a:endParaRPr lang="es-MX" sz="19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347864" y="1012666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56A8-47E5-4724-953D-ECC910AF2C7B}" type="slidenum">
              <a:rPr lang="es-ES" smtClean="0"/>
              <a:pPr/>
              <a:t>38</a:t>
            </a:fld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755576" y="6597352"/>
            <a:ext cx="8388424" cy="26064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38</a:t>
            </a:r>
            <a:endParaRPr lang="es-MX" sz="1400" b="1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10" name="9 Imagen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3248" y="6093296"/>
            <a:ext cx="401786" cy="409494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7815"/>
            <a:ext cx="864095" cy="80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251" y="296069"/>
            <a:ext cx="7715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189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2699792" y="44624"/>
            <a:ext cx="5976664" cy="752018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SECRETARÍA DE </a:t>
            </a:r>
            <a:r>
              <a:rPr lang="es-E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FUNCIÓN PUBLICA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899592" y="1340768"/>
            <a:ext cx="8064896" cy="52565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Artículo 18 de la Ley… </a:t>
            </a:r>
          </a:p>
          <a:p>
            <a:r>
              <a:rPr lang="es-MX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 acta de Entrega-Recepción deberá contener al menos:</a:t>
            </a:r>
          </a:p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es-MX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Lugar , fecha y hora de inicio y conclusión.</a:t>
            </a:r>
          </a:p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es-MX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Entidad, dependencia o unidad administrativa de que se trata.</a:t>
            </a:r>
          </a:p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es-MX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Nombre de quien entrega y recibe, y documentación que acredite su personalidad.</a:t>
            </a:r>
          </a:p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es-MX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Nombre del representante del Órgano de Control Interno.</a:t>
            </a:r>
          </a:p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es-MX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Nombre del enlace administrativo.</a:t>
            </a:r>
          </a:p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es-MX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Nombre de  los testigos.</a:t>
            </a:r>
          </a:p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es-MX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Domicilio para oír y recibir notificaciones y documentos  de quienes entregan y reciben</a:t>
            </a:r>
          </a:p>
          <a:p>
            <a:pPr>
              <a:lnSpc>
                <a:spcPct val="150000"/>
              </a:lnSpc>
            </a:pPr>
            <a:endParaRPr lang="es-MX" sz="17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endParaRPr lang="es-MX" dirty="0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283788" y="836712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56A8-47E5-4724-953D-ECC910AF2C7B}" type="slidenum">
              <a:rPr lang="es-ES" smtClean="0"/>
              <a:pPr/>
              <a:t>39</a:t>
            </a:fld>
            <a:endParaRPr lang="es-ES" dirty="0"/>
          </a:p>
        </p:txBody>
      </p:sp>
      <p:sp>
        <p:nvSpPr>
          <p:cNvPr id="9" name="8 Rectángulo"/>
          <p:cNvSpPr/>
          <p:nvPr/>
        </p:nvSpPr>
        <p:spPr>
          <a:xfrm>
            <a:off x="755576" y="6597352"/>
            <a:ext cx="8388424" cy="26064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39</a:t>
            </a:r>
            <a:endParaRPr lang="es-MX" sz="1400" b="1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3" name="2 Imagen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3864" y="6237312"/>
            <a:ext cx="276608" cy="281915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7815"/>
            <a:ext cx="864095" cy="80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251" y="296069"/>
            <a:ext cx="7715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114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2699792" y="188640"/>
            <a:ext cx="5976664" cy="752018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SECRETARÍA DE </a:t>
            </a:r>
            <a:r>
              <a:rPr lang="es-E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FUNCIÓN PUBLICA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059832" y="1084674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2281358067"/>
              </p:ext>
            </p:extLst>
          </p:nvPr>
        </p:nvGraphicFramePr>
        <p:xfrm>
          <a:off x="1151112" y="1556792"/>
          <a:ext cx="7741368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56A8-47E5-4724-953D-ECC910AF2C7B}" type="slidenum">
              <a:rPr lang="es-ES" smtClean="0"/>
              <a:pPr/>
              <a:t>4</a:t>
            </a:fld>
            <a:endParaRPr lang="es-ES" dirty="0"/>
          </a:p>
        </p:txBody>
      </p:sp>
      <p:sp>
        <p:nvSpPr>
          <p:cNvPr id="10" name="9 Rectángulo"/>
          <p:cNvSpPr/>
          <p:nvPr/>
        </p:nvSpPr>
        <p:spPr>
          <a:xfrm>
            <a:off x="755576" y="6597352"/>
            <a:ext cx="8388424" cy="26064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4</a:t>
            </a:r>
            <a:endParaRPr lang="es-MX" sz="1400" b="1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7815"/>
            <a:ext cx="864095" cy="80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251" y="296069"/>
            <a:ext cx="7715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355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699792" y="84694"/>
            <a:ext cx="5976664" cy="752018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SECRETARÍA DE </a:t>
            </a:r>
            <a:r>
              <a:rPr lang="es-E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FUNCIÓN PUBLICA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899592" y="1196752"/>
            <a:ext cx="8064896" cy="540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endParaRPr lang="es-MX" sz="28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endParaRPr lang="es-MX" sz="20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Artículo 18 de la Ley.  (cont.).</a:t>
            </a:r>
          </a:p>
          <a:p>
            <a:pPr>
              <a:lnSpc>
                <a:spcPct val="150000"/>
              </a:lnSpc>
            </a:pPr>
            <a:r>
              <a:rPr lang="es-MX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VIII. Relación de los anexos.</a:t>
            </a:r>
          </a:p>
          <a:p>
            <a:pPr marL="514350" indent="-514350">
              <a:lnSpc>
                <a:spcPct val="150000"/>
              </a:lnSpc>
              <a:buAutoNum type="romanUcPeriod" startAt="9"/>
            </a:pPr>
            <a:r>
              <a:rPr lang="es-MX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 su caso, si existieron observaciones previas a la firma</a:t>
            </a:r>
          </a:p>
          <a:p>
            <a:pPr marL="514350" indent="-514350">
              <a:lnSpc>
                <a:spcPct val="150000"/>
              </a:lnSpc>
            </a:pPr>
            <a:r>
              <a:rPr lang="es-MX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 del acta, así como el resultado de las mismas.</a:t>
            </a:r>
          </a:p>
          <a:p>
            <a:pPr marL="514350" indent="-514350">
              <a:lnSpc>
                <a:spcPct val="150000"/>
              </a:lnSpc>
              <a:buAutoNum type="romanUcPeriod" startAt="10"/>
            </a:pPr>
            <a:r>
              <a:rPr lang="es-MX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manifestación de la obligación de presentar las</a:t>
            </a:r>
          </a:p>
          <a:p>
            <a:pPr marL="514350" indent="-514350">
              <a:lnSpc>
                <a:spcPct val="150000"/>
              </a:lnSpc>
            </a:pPr>
            <a:r>
              <a:rPr lang="es-MX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 declaraciones de situación patrimonial inicial y final en los        términos de la Ley de Responsabilidades.</a:t>
            </a:r>
          </a:p>
          <a:p>
            <a:pPr>
              <a:lnSpc>
                <a:spcPct val="150000"/>
              </a:lnSpc>
            </a:pPr>
            <a:r>
              <a:rPr lang="es-MX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XI.   Firma al calce y al margen de los que intervinieron.</a:t>
            </a:r>
          </a:p>
          <a:p>
            <a:pPr marL="514350" indent="-514350">
              <a:lnSpc>
                <a:spcPct val="150000"/>
              </a:lnSpc>
            </a:pPr>
            <a:endParaRPr lang="es-MX" sz="8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 caso de negativa a firmar el acta por los que en ella intervinieron, esta circunstancia se hará constar, sin que afecte la validez de dicha acta.</a:t>
            </a:r>
          </a:p>
          <a:p>
            <a:pPr algn="ctr"/>
            <a:endParaRPr lang="es-MX" sz="20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17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endParaRPr lang="es-MX" dirty="0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283788" y="868650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56A8-47E5-4724-953D-ECC910AF2C7B}" type="slidenum">
              <a:rPr lang="es-ES" smtClean="0"/>
              <a:pPr/>
              <a:t>40</a:t>
            </a:fld>
            <a:endParaRPr lang="es-ES" dirty="0"/>
          </a:p>
        </p:txBody>
      </p:sp>
      <p:sp>
        <p:nvSpPr>
          <p:cNvPr id="9" name="8 Rectángulo"/>
          <p:cNvSpPr/>
          <p:nvPr/>
        </p:nvSpPr>
        <p:spPr>
          <a:xfrm>
            <a:off x="755576" y="6597352"/>
            <a:ext cx="8388424" cy="26064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40</a:t>
            </a:r>
            <a:endParaRPr lang="es-MX" sz="1400" b="1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10" name="9 Imagen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3864" y="6237312"/>
            <a:ext cx="276608" cy="281915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7815"/>
            <a:ext cx="864095" cy="80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251" y="296069"/>
            <a:ext cx="7715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255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2627784" y="44624"/>
            <a:ext cx="5976664" cy="752018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SECRETARÍA DE </a:t>
            </a:r>
            <a:r>
              <a:rPr lang="es-E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FUNCIÓN PUBLICA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347864" y="-1251520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755576" y="6525344"/>
            <a:ext cx="8388424" cy="332656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41</a:t>
            </a:r>
            <a:endParaRPr lang="es-MX" sz="1400" b="1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971600" y="1340768"/>
            <a:ext cx="7920880" cy="51125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s-MX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Artículo 20.</a:t>
            </a:r>
            <a:endParaRPr lang="es-MX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Con independencia de la fecha en que se suscriba el acta de Entrega-Recepción, deberá quedar expresamente señalada la fecha de separación del servidor público obligado.</a:t>
            </a:r>
          </a:p>
          <a:p>
            <a:pPr algn="ctr">
              <a:lnSpc>
                <a:spcPct val="150000"/>
              </a:lnSpc>
            </a:pPr>
            <a:r>
              <a:rPr lang="es-MX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Artículo 21.</a:t>
            </a:r>
            <a:endParaRPr lang="es-MX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El enlace administrativo notificará, mediante oficio, a quienes entregan y reciben, al Órgano de Control Interno y a los testigos designados por aquellos, cuando menos con tres días hábiles de anticipación, de la fecha. Hora y lugar de suscripción del acta de Entrega-Recepción. </a:t>
            </a:r>
          </a:p>
          <a:p>
            <a:pPr algn="ctr">
              <a:lnSpc>
                <a:spcPct val="150000"/>
              </a:lnSpc>
            </a:pPr>
            <a:endParaRPr lang="es-MX" sz="195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56A8-47E5-4724-953D-ECC910AF2C7B}" type="slidenum">
              <a:rPr lang="es-ES" smtClean="0"/>
              <a:pPr/>
              <a:t>41</a:t>
            </a:fld>
            <a:endParaRPr lang="es-ES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7815"/>
            <a:ext cx="864095" cy="80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251" y="296069"/>
            <a:ext cx="7715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3283788" y="868650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11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2627784" y="44624"/>
            <a:ext cx="5976664" cy="752018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SECRETARÍA DE </a:t>
            </a:r>
            <a:r>
              <a:rPr lang="es-E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FUNCIÓN PUBLICA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347864" y="-1251520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755576" y="6525344"/>
            <a:ext cx="8388424" cy="332656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42</a:t>
            </a:r>
            <a:endParaRPr lang="es-MX" sz="1400" b="1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989348" y="1556792"/>
            <a:ext cx="7920880" cy="4968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s-MX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Artículo 22.</a:t>
            </a:r>
          </a:p>
          <a:p>
            <a:pPr algn="just">
              <a:lnSpc>
                <a:spcPct val="150000"/>
              </a:lnSpc>
            </a:pPr>
            <a:r>
              <a:rPr lang="es-MX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El acta de Entrega-Recepción se firmará en cuatro tantos y de manera autógrafa, destinados para quien entrega y quien recibe, para el Órgano de Control Interno y para la entidad o dependencia de que se trate.</a:t>
            </a:r>
            <a:endParaRPr lang="es-MX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endParaRPr lang="es-MX" sz="195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56A8-47E5-4724-953D-ECC910AF2C7B}" type="slidenum">
              <a:rPr lang="es-ES" smtClean="0"/>
              <a:pPr/>
              <a:t>42</a:t>
            </a:fld>
            <a:endParaRPr lang="es-ES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7815"/>
            <a:ext cx="864095" cy="80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251" y="296069"/>
            <a:ext cx="7715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3283788" y="868650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76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2627784" y="44624"/>
            <a:ext cx="5976664" cy="752018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SECRETARÍA DE </a:t>
            </a:r>
            <a:r>
              <a:rPr lang="es-E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FUNCIÓN PUBLICA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347864" y="-1251520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989348" y="1412776"/>
            <a:ext cx="7920880" cy="51125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s-MX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Artículo 23…</a:t>
            </a:r>
          </a:p>
          <a:p>
            <a:pPr algn="just">
              <a:lnSpc>
                <a:spcPct val="150000"/>
              </a:lnSpc>
            </a:pPr>
            <a:r>
              <a:rPr lang="es-MX" sz="2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Tratándose de la Entrega-Recepción por término de un ejercicio constitucional o legal se estará a lo siguiente: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romanUcPeriod"/>
            </a:pPr>
            <a:r>
              <a:rPr lang="es-MX" sz="2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Todos los servidores públicos obligados deberán preparar su entrega en los términos de la Ley de Entrega-Recepción y de las disposiciones administrativas complementarias, que en su caso, se emitan por lo menos 30 días naturales previos a la conclusión del ejercicio constitucional o legal que corresponda.</a:t>
            </a:r>
          </a:p>
          <a:p>
            <a:pPr>
              <a:lnSpc>
                <a:spcPct val="150000"/>
              </a:lnSpc>
            </a:pPr>
            <a:endParaRPr lang="es-MX" sz="195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56A8-47E5-4724-953D-ECC910AF2C7B}" type="slidenum">
              <a:rPr lang="es-ES" smtClean="0"/>
              <a:pPr/>
              <a:t>43</a:t>
            </a:fld>
            <a:endParaRPr lang="es-ES" dirty="0"/>
          </a:p>
        </p:txBody>
      </p:sp>
      <p:sp>
        <p:nvSpPr>
          <p:cNvPr id="14" name="13 Rectángulo"/>
          <p:cNvSpPr/>
          <p:nvPr/>
        </p:nvSpPr>
        <p:spPr>
          <a:xfrm>
            <a:off x="755576" y="6597352"/>
            <a:ext cx="8388424" cy="26064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43</a:t>
            </a:r>
            <a:endParaRPr lang="es-MX" sz="1400" b="1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3" name="2 Imagen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6678" y="6021288"/>
            <a:ext cx="401786" cy="409494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7815"/>
            <a:ext cx="864095" cy="80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251" y="296069"/>
            <a:ext cx="7715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3283788" y="868650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80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2627784" y="44624"/>
            <a:ext cx="5976664" cy="752018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SECRETARÍA DE </a:t>
            </a:r>
            <a:r>
              <a:rPr lang="es-E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FUNCIÓN PUBLICA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347864" y="-1251520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755576" y="6525344"/>
            <a:ext cx="8388424" cy="332656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44</a:t>
            </a:r>
            <a:endParaRPr lang="es-MX" sz="1400" b="1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989348" y="1484784"/>
            <a:ext cx="7920880" cy="50405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s-MX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Artículo 23 (cont.)…</a:t>
            </a:r>
          </a:p>
          <a:p>
            <a:pPr marL="514350" indent="-514350">
              <a:lnSpc>
                <a:spcPct val="150000"/>
              </a:lnSpc>
              <a:buAutoNum type="romanUcPeriod" startAt="2"/>
            </a:pPr>
            <a:r>
              <a:rPr lang="es-MX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El Gobernador y los Presidentes Municipales</a:t>
            </a:r>
          </a:p>
          <a:p>
            <a:pPr>
              <a:lnSpc>
                <a:spcPct val="150000"/>
              </a:lnSpc>
            </a:pPr>
            <a:r>
              <a:rPr lang="es-MX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electos deberán nombrar una comisión de</a:t>
            </a:r>
          </a:p>
          <a:p>
            <a:pPr>
              <a:lnSpc>
                <a:spcPct val="150000"/>
              </a:lnSpc>
            </a:pPr>
            <a:r>
              <a:rPr lang="es-MX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transición, cuyos integrantes tendrán la</a:t>
            </a:r>
          </a:p>
          <a:p>
            <a:pPr>
              <a:lnSpc>
                <a:spcPct val="150000"/>
              </a:lnSpc>
            </a:pPr>
            <a:r>
              <a:rPr lang="es-MX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representación de aquellos y conocerán</a:t>
            </a:r>
          </a:p>
          <a:p>
            <a:pPr>
              <a:lnSpc>
                <a:spcPct val="150000"/>
              </a:lnSpc>
            </a:pPr>
            <a:r>
              <a:rPr lang="es-MX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previamente de los asuntos de la administración </a:t>
            </a:r>
          </a:p>
          <a:p>
            <a:pPr>
              <a:lnSpc>
                <a:spcPct val="150000"/>
              </a:lnSpc>
            </a:pPr>
            <a:r>
              <a:rPr lang="es-MX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pública estatal o municipal, motivo de la Entrega-</a:t>
            </a:r>
          </a:p>
          <a:p>
            <a:pPr>
              <a:lnSpc>
                <a:spcPct val="150000"/>
              </a:lnSpc>
            </a:pPr>
            <a:r>
              <a:rPr lang="es-MX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Recepción.</a:t>
            </a:r>
          </a:p>
          <a:p>
            <a:pPr>
              <a:lnSpc>
                <a:spcPct val="150000"/>
              </a:lnSpc>
            </a:pPr>
            <a:endParaRPr lang="es-MX" sz="195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56A8-47E5-4724-953D-ECC910AF2C7B}" type="slidenum">
              <a:rPr lang="es-ES" smtClean="0"/>
              <a:pPr/>
              <a:t>44</a:t>
            </a:fld>
            <a:endParaRPr lang="es-ES" dirty="0"/>
          </a:p>
        </p:txBody>
      </p:sp>
      <p:pic>
        <p:nvPicPr>
          <p:cNvPr id="15" name="14 Imagen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6678" y="6021288"/>
            <a:ext cx="401786" cy="409494"/>
          </a:xfrm>
          <a:prstGeom prst="rect">
            <a:avLst/>
          </a:prstGeom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7815"/>
            <a:ext cx="864095" cy="80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251" y="296069"/>
            <a:ext cx="7715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3283788" y="868650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50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627784" y="44624"/>
            <a:ext cx="5976664" cy="752018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SECRETARÍA DE </a:t>
            </a:r>
            <a:r>
              <a:rPr lang="es-E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FUNCIÓN PUBLICA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899592" y="1484784"/>
            <a:ext cx="8064896" cy="51125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Artículo 23 de la Ley. (cont.)…</a:t>
            </a:r>
          </a:p>
          <a:p>
            <a:pPr algn="just"/>
            <a:endParaRPr lang="es-MX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Los servidores públicos que entregan, deberán brindar las facilidades necesarias a la comisión referida para que, de manera coordinada, se lleve a cabo la Entrega-Recepción.</a:t>
            </a:r>
            <a:r>
              <a:rPr lang="es-MX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endParaRPr lang="es-MX" sz="20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participación que tendrá la comisión, no implica el otorgamiento de facultad ni de intervención alguna.</a:t>
            </a:r>
          </a:p>
          <a:p>
            <a:pPr algn="just"/>
            <a:endParaRPr lang="es-MX" sz="20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III.  La fecha para la firma del acta de Entrega-Recepción de Gobernador, de los Presidentes Municipales y de los titulares de las dependencias y entidades de la administración pública estatal y municipal, será acordada con la comisión de transición.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347864" y="868650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56A8-47E5-4724-953D-ECC910AF2C7B}" type="slidenum">
              <a:rPr lang="es-ES" smtClean="0"/>
              <a:pPr/>
              <a:t>45</a:t>
            </a:fld>
            <a:endParaRPr lang="es-ES" dirty="0"/>
          </a:p>
        </p:txBody>
      </p:sp>
      <p:sp>
        <p:nvSpPr>
          <p:cNvPr id="10" name="9 Rectángulo"/>
          <p:cNvSpPr/>
          <p:nvPr/>
        </p:nvSpPr>
        <p:spPr>
          <a:xfrm>
            <a:off x="755576" y="6597352"/>
            <a:ext cx="8388424" cy="26064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45</a:t>
            </a:r>
            <a:endParaRPr lang="es-MX" sz="1400" b="1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8" name="7 Imagen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0694" y="6165304"/>
            <a:ext cx="401786" cy="409494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7815"/>
            <a:ext cx="864095" cy="80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251" y="296069"/>
            <a:ext cx="7715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355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2627784" y="44624"/>
            <a:ext cx="5976664" cy="752018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SECRETARÍA DE </a:t>
            </a:r>
            <a:r>
              <a:rPr lang="es-E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FUNCIÓN PUBLICA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347864" y="-1251520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755576" y="6525344"/>
            <a:ext cx="8388424" cy="332656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46</a:t>
            </a:r>
            <a:endParaRPr lang="es-MX" sz="1400" b="1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989348" y="1484784"/>
            <a:ext cx="7920880" cy="50405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s-MX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Artículo 23 (cont.).</a:t>
            </a:r>
          </a:p>
          <a:p>
            <a:pPr marL="514350" indent="-514350">
              <a:lnSpc>
                <a:spcPct val="150000"/>
              </a:lnSpc>
              <a:buAutoNum type="romanUcPeriod" startAt="4"/>
            </a:pPr>
            <a:r>
              <a:rPr lang="es-MX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Quien recibe en los términos de este Capítulo, podrá hacer</a:t>
            </a:r>
          </a:p>
          <a:p>
            <a:pPr>
              <a:lnSpc>
                <a:spcPct val="150000"/>
              </a:lnSpc>
            </a:pPr>
            <a:r>
              <a:rPr lang="es-MX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 observaciones respecto del contenido del acta referida y</a:t>
            </a:r>
          </a:p>
          <a:p>
            <a:pPr>
              <a:lnSpc>
                <a:spcPct val="150000"/>
              </a:lnSpc>
            </a:pPr>
            <a:r>
              <a:rPr lang="es-MX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 sus anexos, en los términos del </a:t>
            </a:r>
            <a:r>
              <a:rPr lang="es-MX" sz="2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Artículo 25 </a:t>
            </a:r>
            <a:r>
              <a:rPr lang="es-MX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 esta Ley, </a:t>
            </a:r>
          </a:p>
          <a:p>
            <a:pPr>
              <a:lnSpc>
                <a:spcPct val="150000"/>
              </a:lnSpc>
            </a:pPr>
            <a:r>
              <a:rPr lang="es-MX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 haciéndolo del conocimiento del Órgano de Control</a:t>
            </a:r>
          </a:p>
          <a:p>
            <a:pPr>
              <a:lnSpc>
                <a:spcPct val="150000"/>
              </a:lnSpc>
            </a:pPr>
            <a:r>
              <a:rPr lang="es-MX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 Interno, quien procederá en consecuencia.</a:t>
            </a:r>
            <a:endParaRPr lang="es-MX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195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56A8-47E5-4724-953D-ECC910AF2C7B}" type="slidenum">
              <a:rPr lang="es-ES" smtClean="0"/>
              <a:pPr/>
              <a:t>46</a:t>
            </a:fld>
            <a:endParaRPr lang="es-ES" dirty="0"/>
          </a:p>
        </p:txBody>
      </p:sp>
      <p:pic>
        <p:nvPicPr>
          <p:cNvPr id="14" name="13 Imagen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6678" y="6021288"/>
            <a:ext cx="401786" cy="409494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7815"/>
            <a:ext cx="864095" cy="80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251" y="296069"/>
            <a:ext cx="7715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3283788" y="868650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01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2627784" y="44624"/>
            <a:ext cx="5976664" cy="752018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SECRETARÍA DE </a:t>
            </a:r>
            <a:r>
              <a:rPr lang="es-E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FUNCIÓN PUBLICA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347864" y="-1251520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755576" y="6525344"/>
            <a:ext cx="8388424" cy="332656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47</a:t>
            </a:r>
            <a:endParaRPr lang="es-MX" sz="1400" b="1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827712" y="1628800"/>
            <a:ext cx="8136776" cy="47525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s-MX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Artículo 24.</a:t>
            </a:r>
            <a:endParaRPr lang="es-MX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 los presupuestos de egresos del Estado y de los Municipios, en el último año de su gestión, deberán prever los recursos suficientes para sufragar los gastos que se originen por las actividades de Entrega-Recepción, velando, en todo momento, por los principios de austeridad y disciplina financiera.</a:t>
            </a:r>
            <a:r>
              <a:rPr lang="es-MX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es-MX" sz="195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56A8-47E5-4724-953D-ECC910AF2C7B}" type="slidenum">
              <a:rPr lang="es-ES" smtClean="0"/>
              <a:pPr/>
              <a:t>47</a:t>
            </a:fld>
            <a:endParaRPr lang="es-ES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7815"/>
            <a:ext cx="864095" cy="80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251" y="296069"/>
            <a:ext cx="7715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3283788" y="868650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55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627784" y="44624"/>
            <a:ext cx="5976664" cy="752018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SECRETARÍA DE </a:t>
            </a:r>
            <a:r>
              <a:rPr lang="es-E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FUNCIÓN PUBLICA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899592" y="1618956"/>
            <a:ext cx="8064896" cy="49783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Artículo 25 de la Ley.</a:t>
            </a:r>
          </a:p>
          <a:p>
            <a:pPr algn="ctr"/>
            <a:endParaRPr lang="es-MX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Quien recibe, tendrá un plazo de 30 días naturales siguientes a la firma del acta de Entrega-Recepción, para hacer observaciones respecto del contenido del acta referida y sus anexos,  haciéndolo del conocimiento del Órgano de Control Interno.</a:t>
            </a:r>
          </a:p>
          <a:p>
            <a:pPr algn="just"/>
            <a:endParaRPr lang="es-MX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El Órgano de Control Interno, dentro de los 15 días naturales siguientes, determinará la procedencia de las observaciones y,</a:t>
            </a:r>
          </a:p>
          <a:p>
            <a:pPr algn="just"/>
            <a:r>
              <a:rPr lang="es-MX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s-MX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 su caso, notificará al servidor  público que hizo la entrega, de las observaciones aludidas para que, en un término no mayor quince días naturales, realice las aclaraciones correspondientes</a:t>
            </a:r>
            <a:r>
              <a:rPr lang="es-MX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MX" sz="20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347864" y="1052736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56A8-47E5-4724-953D-ECC910AF2C7B}" type="slidenum">
              <a:rPr lang="es-ES" smtClean="0"/>
              <a:pPr/>
              <a:t>48</a:t>
            </a:fld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755576" y="6597352"/>
            <a:ext cx="8388424" cy="26064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48</a:t>
            </a:r>
            <a:endParaRPr lang="es-MX" sz="1400" b="1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10" name="9 Imagen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6678" y="6021288"/>
            <a:ext cx="401786" cy="409494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7815"/>
            <a:ext cx="864095" cy="80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251" y="296069"/>
            <a:ext cx="7715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705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2627784" y="44624"/>
            <a:ext cx="5976664" cy="752018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SECRETARÍA DE </a:t>
            </a:r>
            <a:r>
              <a:rPr lang="es-E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FUNCIÓN PUBLICA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347864" y="-1251520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755576" y="6525344"/>
            <a:ext cx="8388424" cy="332656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49</a:t>
            </a:r>
            <a:endParaRPr lang="es-MX" sz="1400" b="1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971600" y="1412776"/>
            <a:ext cx="7920880" cy="51125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s-MX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LAS ACLARACIONES Y RESPONSABILIDADES</a:t>
            </a:r>
          </a:p>
          <a:p>
            <a:pPr algn="ctr">
              <a:lnSpc>
                <a:spcPct val="150000"/>
              </a:lnSpc>
            </a:pPr>
            <a:r>
              <a:rPr lang="es-MX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Artículo 26.</a:t>
            </a:r>
          </a:p>
          <a:p>
            <a:pPr algn="just">
              <a:lnSpc>
                <a:spcPct val="150000"/>
              </a:lnSpc>
            </a:pPr>
            <a:r>
              <a:rPr lang="es-MX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notificación a que se refiere el Artículo 25 se hará en el domicilio señalado en el acta de Entrega-Recepción y, en su defecto, por medio de edictos conforme al Código de Procedimientos Civiles del Estado.</a:t>
            </a:r>
          </a:p>
          <a:p>
            <a:pPr>
              <a:lnSpc>
                <a:spcPct val="150000"/>
              </a:lnSpc>
            </a:pPr>
            <a:endParaRPr lang="es-MX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Artículo 27.</a:t>
            </a:r>
          </a:p>
          <a:p>
            <a:pPr algn="just">
              <a:lnSpc>
                <a:spcPct val="150000"/>
              </a:lnSpc>
            </a:pPr>
            <a:r>
              <a:rPr lang="es-MX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El Órgano de Control Interno verificará lo señalado por las partes y resolverá lo que a derecho proceda.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endParaRPr lang="es-MX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56A8-47E5-4724-953D-ECC910AF2C7B}" type="slidenum">
              <a:rPr lang="es-ES" smtClean="0"/>
              <a:pPr/>
              <a:t>49</a:t>
            </a:fld>
            <a:endParaRPr lang="es-ES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7815"/>
            <a:ext cx="864095" cy="80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251" y="296069"/>
            <a:ext cx="7715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3283788" y="868650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62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2699792" y="188640"/>
            <a:ext cx="5976664" cy="752018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SECRETARÍA DE </a:t>
            </a:r>
            <a:r>
              <a:rPr lang="es-E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FUNCIÓN PUBLICA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059832" y="1012666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971600" y="1700808"/>
            <a:ext cx="7992888" cy="4896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MX" sz="4800" b="1" dirty="0" smtClean="0">
                <a:solidFill>
                  <a:schemeClr val="bg1"/>
                </a:solidFill>
                <a:latin typeface="Arial Black" pitchFamily="34" charset="0"/>
              </a:rPr>
              <a:t>LA LEGISLACIÓN REGULARÁ </a:t>
            </a:r>
          </a:p>
          <a:p>
            <a:pPr lvl="0" algn="ctr"/>
            <a:r>
              <a:rPr lang="es-MX" sz="4800" b="1" dirty="0" smtClean="0">
                <a:solidFill>
                  <a:srgbClr val="000000"/>
                </a:solidFill>
                <a:latin typeface="Arial Black" pitchFamily="34" charset="0"/>
              </a:rPr>
              <a:t>EL PROCESO DE </a:t>
            </a:r>
          </a:p>
          <a:p>
            <a:pPr lvl="0" algn="ctr"/>
            <a:r>
              <a:rPr lang="es-MX" sz="4800" b="1" dirty="0" smtClean="0">
                <a:solidFill>
                  <a:srgbClr val="000000"/>
                </a:solidFill>
                <a:latin typeface="Arial Black" pitchFamily="34" charset="0"/>
              </a:rPr>
              <a:t>ENTREGA-RECEPCIÓN</a:t>
            </a:r>
            <a:endParaRPr lang="es-MX" sz="480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algn="ctr"/>
            <a:endParaRPr lang="es-MX" dirty="0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56A8-47E5-4724-953D-ECC910AF2C7B}" type="slidenum">
              <a:rPr lang="es-ES" smtClean="0"/>
              <a:pPr/>
              <a:t>5</a:t>
            </a:fld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755576" y="6597352"/>
            <a:ext cx="8388424" cy="26064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5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7815"/>
            <a:ext cx="864095" cy="80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251" y="296069"/>
            <a:ext cx="7715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355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2627784" y="44624"/>
            <a:ext cx="5976664" cy="752018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SECRETARÍA DE </a:t>
            </a:r>
            <a:r>
              <a:rPr lang="es-E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FUNCIÓN PUBLICA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347864" y="-1251520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755576" y="6525344"/>
            <a:ext cx="8388424" cy="332656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50</a:t>
            </a:r>
            <a:endParaRPr lang="es-MX" sz="1400" b="1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971600" y="1556792"/>
            <a:ext cx="7920880" cy="4968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s-MX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LAS ACLARACIONES Y RESPONSABILIDADES</a:t>
            </a:r>
          </a:p>
          <a:p>
            <a:pPr algn="ctr">
              <a:lnSpc>
                <a:spcPct val="150000"/>
              </a:lnSpc>
            </a:pPr>
            <a:r>
              <a:rPr lang="es-MX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Artículo 28.</a:t>
            </a:r>
          </a:p>
          <a:p>
            <a:pPr algn="ctr">
              <a:lnSpc>
                <a:spcPct val="150000"/>
              </a:lnSpc>
            </a:pPr>
            <a:endParaRPr lang="es-MX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Si en el transcurso del término a que se refieren los Artículos 23 y 25 de la Ley, según corresponda, el que recibe  no realiza observaciones al contenido del acta y sus anexos, precluye su derecho para tal efecto, sin perjuicio de las responsabilidades a que haya lugar.</a:t>
            </a:r>
          </a:p>
          <a:p>
            <a:pPr>
              <a:lnSpc>
                <a:spcPct val="150000"/>
              </a:lnSpc>
            </a:pPr>
            <a:endParaRPr lang="es-MX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56A8-47E5-4724-953D-ECC910AF2C7B}" type="slidenum">
              <a:rPr lang="es-ES" smtClean="0"/>
              <a:pPr/>
              <a:t>50</a:t>
            </a:fld>
            <a:endParaRPr lang="es-ES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7815"/>
            <a:ext cx="864095" cy="80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251" y="296069"/>
            <a:ext cx="7715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3283788" y="868650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21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2627784" y="44624"/>
            <a:ext cx="5976664" cy="752018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SECRETARÍA DE </a:t>
            </a:r>
            <a:r>
              <a:rPr lang="es-E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FUNCIÓN PUBLICA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347864" y="-1251520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755576" y="6525344"/>
            <a:ext cx="8388424" cy="332656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51</a:t>
            </a:r>
            <a:endParaRPr lang="es-MX" sz="1400" b="1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971600" y="1412776"/>
            <a:ext cx="7920880" cy="51125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s-MX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LAS ACLARACIONES Y RESPONSABILIDADES</a:t>
            </a:r>
          </a:p>
          <a:p>
            <a:pPr algn="ctr">
              <a:lnSpc>
                <a:spcPct val="150000"/>
              </a:lnSpc>
            </a:pPr>
            <a:r>
              <a:rPr lang="es-MX" sz="2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Artículo 29…</a:t>
            </a:r>
          </a:p>
          <a:p>
            <a:pPr algn="just">
              <a:lnSpc>
                <a:spcPct val="150000"/>
              </a:lnSpc>
            </a:pPr>
            <a:r>
              <a:rPr lang="es-MX" sz="195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Los servidores públicos obligados incurrirán en responsabilidad administrativa, en los siguientes supuestos: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romanUcPeriod"/>
            </a:pPr>
            <a:r>
              <a:rPr lang="es-MX" sz="195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Incumpla con la obligación de realizar la Entrega-Recepción de su empleo, cargo o comisión.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romanUcPeriod"/>
            </a:pPr>
            <a:r>
              <a:rPr lang="es-MX" sz="195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Entregue información incomprensible o incompleta, sin la debida motivación y fundamentación establecidas en esta Ley.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romanUcPeriod"/>
            </a:pPr>
            <a:r>
              <a:rPr lang="es-MX" sz="195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Oculte, altere, destruya o inutilice, total o parcialmente, sin causa justificada, la información, bienes y recursos que se encuentren bajo su custodia.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56A8-47E5-4724-953D-ECC910AF2C7B}" type="slidenum">
              <a:rPr lang="es-ES" smtClean="0"/>
              <a:pPr/>
              <a:t>51</a:t>
            </a:fld>
            <a:endParaRPr lang="es-ES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7815"/>
            <a:ext cx="864095" cy="80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251" y="296069"/>
            <a:ext cx="7715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3283788" y="868650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347864" y="-1251520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755576" y="6525344"/>
            <a:ext cx="8388424" cy="332656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52</a:t>
            </a:r>
            <a:endParaRPr lang="es-MX" sz="1400" b="1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971600" y="1484784"/>
            <a:ext cx="7920880" cy="50405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s-MX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LAS ACLARACIONES Y RESPONSABILIDADES</a:t>
            </a:r>
          </a:p>
          <a:p>
            <a:pPr algn="ctr">
              <a:lnSpc>
                <a:spcPct val="150000"/>
              </a:lnSpc>
            </a:pPr>
            <a:r>
              <a:rPr lang="es-MX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Artículo 29 (cont.).</a:t>
            </a:r>
          </a:p>
          <a:p>
            <a:pPr algn="ctr">
              <a:lnSpc>
                <a:spcPct val="150000"/>
              </a:lnSpc>
            </a:pPr>
            <a:endParaRPr lang="es-MX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lnSpc>
                <a:spcPct val="150000"/>
              </a:lnSpc>
              <a:buAutoNum type="romanUcPeriod" startAt="4"/>
            </a:pPr>
            <a:r>
              <a:rPr lang="es-MX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No documente el ejercicio de sus facultades, competen-</a:t>
            </a:r>
          </a:p>
          <a:p>
            <a:pPr algn="just">
              <a:lnSpc>
                <a:spcPct val="150000"/>
              </a:lnSpc>
            </a:pPr>
            <a:r>
              <a:rPr lang="es-MX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cias, funciones o actos de autoridad, de conformidad con la</a:t>
            </a:r>
          </a:p>
          <a:p>
            <a:pPr algn="just">
              <a:lnSpc>
                <a:spcPct val="150000"/>
              </a:lnSpc>
            </a:pPr>
            <a:r>
              <a:rPr lang="es-MX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normatividad aplicable.</a:t>
            </a:r>
          </a:p>
          <a:p>
            <a:pPr marL="514350" indent="-514350" algn="just">
              <a:lnSpc>
                <a:spcPct val="150000"/>
              </a:lnSpc>
              <a:buAutoNum type="romanUcPeriod" startAt="5"/>
            </a:pPr>
            <a:r>
              <a:rPr lang="es-MX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No atienda los requerimientos de aclaración que se le</a:t>
            </a:r>
          </a:p>
          <a:p>
            <a:pPr algn="just">
              <a:lnSpc>
                <a:spcPct val="150000"/>
              </a:lnSpc>
            </a:pPr>
            <a:r>
              <a:rPr lang="es-MX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formulen, en el plazo establecido.</a:t>
            </a:r>
          </a:p>
          <a:p>
            <a:pPr>
              <a:lnSpc>
                <a:spcPct val="150000"/>
              </a:lnSpc>
            </a:pPr>
            <a:r>
              <a:rPr lang="es-MX" sz="195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endParaRPr lang="es-MX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56A8-47E5-4724-953D-ECC910AF2C7B}" type="slidenum">
              <a:rPr lang="es-ES" smtClean="0"/>
              <a:pPr/>
              <a:t>52</a:t>
            </a:fld>
            <a:endParaRPr lang="es-ES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7815"/>
            <a:ext cx="864095" cy="80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251" y="296069"/>
            <a:ext cx="7715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3283788" y="868650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2627784" y="44624"/>
            <a:ext cx="5976664" cy="752018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SECRETARÍA DE </a:t>
            </a:r>
            <a:r>
              <a:rPr lang="es-E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FUNCIÓN PUBLICA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65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347864" y="-1251520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755576" y="6525344"/>
            <a:ext cx="8388424" cy="332656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53</a:t>
            </a:r>
            <a:endParaRPr lang="es-MX" sz="1400" b="1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971600" y="1484784"/>
            <a:ext cx="7920880" cy="50405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s-MX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LAS ACLARACIONES Y RESPONSABILIDADES</a:t>
            </a:r>
          </a:p>
          <a:p>
            <a:pPr algn="ctr">
              <a:lnSpc>
                <a:spcPct val="150000"/>
              </a:lnSpc>
            </a:pPr>
            <a:r>
              <a:rPr lang="es-MX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Artículo 30.</a:t>
            </a:r>
          </a:p>
          <a:p>
            <a:pPr algn="just">
              <a:lnSpc>
                <a:spcPct val="150000"/>
              </a:lnSpc>
            </a:pPr>
            <a:r>
              <a:rPr lang="es-MX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 actualizarse alguna de las conductas señaladas en el Artículo anterior se procederá de la siguiente manera: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romanUcPeriod"/>
            </a:pPr>
            <a:r>
              <a:rPr lang="es-MX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Tratándose de la conducta referida en la fracción I del Artículo anterior, se asentará esta circunstancia en el acta de Entrega-Recepción y el Órgano de Control Interno procederá conforme a derecho.  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romanUcPeriod"/>
            </a:pPr>
            <a:r>
              <a:rPr lang="es-MX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 los demás supuestos del artículo anterior, quien recibe o sus representantes harán tal circunstancia al Órgano de Control Interno, quien procederá en consecuencia.</a:t>
            </a:r>
            <a:endParaRPr lang="es-MX" sz="195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56A8-47E5-4724-953D-ECC910AF2C7B}" type="slidenum">
              <a:rPr lang="es-ES" smtClean="0"/>
              <a:pPr/>
              <a:t>53</a:t>
            </a:fld>
            <a:endParaRPr lang="es-ES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7815"/>
            <a:ext cx="864095" cy="80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251" y="296069"/>
            <a:ext cx="7715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3283788" y="868650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2627784" y="44624"/>
            <a:ext cx="5976664" cy="752018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SECRETARÍA DE </a:t>
            </a:r>
            <a:r>
              <a:rPr lang="es-E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FUNCIÓN PUBLICA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01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347864" y="-1251520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755576" y="6525344"/>
            <a:ext cx="8388424" cy="332656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54</a:t>
            </a:r>
            <a:endParaRPr lang="es-MX" sz="1400" b="1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971600" y="1340768"/>
            <a:ext cx="7920880" cy="51845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s-MX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LAS ACLARACIONES Y RESPONSABILIDADES</a:t>
            </a:r>
          </a:p>
          <a:p>
            <a:pPr algn="ctr">
              <a:lnSpc>
                <a:spcPct val="150000"/>
              </a:lnSpc>
            </a:pPr>
            <a:r>
              <a:rPr lang="es-MX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Artículo 31.</a:t>
            </a:r>
            <a:endParaRPr lang="es-MX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 incumplimiento de las disposiciones contenidas</a:t>
            </a:r>
          </a:p>
          <a:p>
            <a:pPr algn="ctr">
              <a:lnSpc>
                <a:spcPct val="150000"/>
              </a:lnSpc>
            </a:pPr>
            <a:r>
              <a:rPr lang="es-MX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en la presente Ley, </a:t>
            </a:r>
          </a:p>
          <a:p>
            <a:pPr algn="ctr">
              <a:lnSpc>
                <a:spcPct val="150000"/>
              </a:lnSpc>
            </a:pPr>
            <a:r>
              <a:rPr lang="es-MX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será sancionado </a:t>
            </a:r>
          </a:p>
          <a:p>
            <a:pPr algn="ctr">
              <a:lnSpc>
                <a:spcPct val="150000"/>
              </a:lnSpc>
            </a:pPr>
            <a:r>
              <a:rPr lang="es-MX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 términos de la Ley de Responsabilidades, </a:t>
            </a:r>
          </a:p>
          <a:p>
            <a:pPr algn="ctr">
              <a:lnSpc>
                <a:spcPct val="150000"/>
              </a:lnSpc>
            </a:pPr>
            <a:r>
              <a:rPr lang="es-MX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sin perjuicio de lo que dispongan </a:t>
            </a:r>
          </a:p>
          <a:p>
            <a:pPr algn="ctr">
              <a:lnSpc>
                <a:spcPct val="150000"/>
              </a:lnSpc>
            </a:pPr>
            <a:r>
              <a:rPr lang="es-MX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otros ordenamientos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56A8-47E5-4724-953D-ECC910AF2C7B}" type="slidenum">
              <a:rPr lang="es-ES" smtClean="0"/>
              <a:pPr/>
              <a:t>54</a:t>
            </a:fld>
            <a:endParaRPr lang="es-ES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7815"/>
            <a:ext cx="864095" cy="80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251" y="296069"/>
            <a:ext cx="7715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3283788" y="868650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2627784" y="44624"/>
            <a:ext cx="5976664" cy="752018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SECRETARÍA DE </a:t>
            </a:r>
            <a:r>
              <a:rPr lang="es-E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FUNCIÓN PUBLICA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94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2771800" y="188640"/>
            <a:ext cx="5976664" cy="752018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SECRETARÍA DE </a:t>
            </a:r>
            <a:r>
              <a:rPr lang="es-E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FUNCIÓN PUBLICA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347864" y="1052736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ctrTitle"/>
          </p:nvPr>
        </p:nvSpPr>
        <p:spPr>
          <a:xfrm>
            <a:off x="971600" y="1700808"/>
            <a:ext cx="7958118" cy="4896544"/>
          </a:xfrm>
          <a:solidFill>
            <a:schemeClr val="accent1"/>
          </a:solidFill>
          <a:ln w="28575">
            <a:solidFill>
              <a:schemeClr val="accent1"/>
            </a:solidFill>
          </a:ln>
        </p:spPr>
        <p:txBody>
          <a:bodyPr anchor="t"/>
          <a:lstStyle/>
          <a:p>
            <a:pPr algn="ctr"/>
            <a: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  <a:t>         </a:t>
            </a:r>
            <a:b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</a:br>
            <a:r>
              <a:rPr lang="es-MX" sz="2000" b="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s-MX" sz="3200" b="0" dirty="0" smtClean="0">
                <a:ln w="12700">
                  <a:solidFill>
                    <a:srgbClr val="000000"/>
                  </a:solidFill>
                </a:ln>
                <a:effectLst/>
                <a:latin typeface="Arial Black" pitchFamily="34" charset="0"/>
                <a:cs typeface="Arial" pitchFamily="34" charset="0"/>
              </a:rPr>
              <a:t>El día 4 de noviembre del 2015 se publicó en el Periódico Oficial del Estado la </a:t>
            </a:r>
            <a:r>
              <a:rPr lang="es-MX" sz="4000" b="0" dirty="0" smtClean="0">
                <a:ln w="12700">
                  <a:solidFill>
                    <a:srgbClr val="000000"/>
                  </a:solidFill>
                </a:ln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s-MX" sz="4000" b="0" dirty="0" smtClean="0">
                <a:ln w="12700">
                  <a:solidFill>
                    <a:srgbClr val="000000"/>
                  </a:solidFill>
                </a:ln>
                <a:effectLst/>
                <a:latin typeface="Arial" pitchFamily="34" charset="0"/>
                <a:cs typeface="Arial" pitchFamily="34" charset="0"/>
              </a:rPr>
            </a:br>
            <a:r>
              <a:rPr lang="es-MX" sz="3600" b="0" dirty="0" smtClean="0">
                <a:ln w="12700">
                  <a:solidFill>
                    <a:srgbClr val="000000"/>
                  </a:solidFill>
                </a:ln>
                <a:solidFill>
                  <a:srgbClr val="000000"/>
                </a:solidFill>
                <a:effectLst/>
                <a:latin typeface="Arial Black" pitchFamily="34" charset="0"/>
                <a:cs typeface="Arial" pitchFamily="34" charset="0"/>
              </a:rPr>
              <a:t>LEY DE ENTREGA RECEPCIÓN </a:t>
            </a:r>
            <a:br>
              <a:rPr lang="es-MX" sz="3600" b="0" dirty="0" smtClean="0">
                <a:ln w="12700">
                  <a:solidFill>
                    <a:srgbClr val="000000"/>
                  </a:solidFill>
                </a:ln>
                <a:solidFill>
                  <a:srgbClr val="000000"/>
                </a:solidFill>
                <a:effectLst/>
                <a:latin typeface="Arial Black" pitchFamily="34" charset="0"/>
                <a:cs typeface="Arial" pitchFamily="34" charset="0"/>
              </a:rPr>
            </a:br>
            <a:r>
              <a:rPr lang="es-MX" sz="3600" b="0" dirty="0" smtClean="0">
                <a:ln w="12700">
                  <a:solidFill>
                    <a:srgbClr val="000000"/>
                  </a:solidFill>
                </a:ln>
                <a:solidFill>
                  <a:srgbClr val="000000"/>
                </a:solidFill>
                <a:effectLst/>
                <a:latin typeface="Arial Black" pitchFamily="34" charset="0"/>
                <a:cs typeface="Arial" pitchFamily="34" charset="0"/>
              </a:rPr>
              <a:t>PARA EL ESTADO DE CHIHUAHUA</a:t>
            </a:r>
            <a:br>
              <a:rPr lang="es-MX" sz="3600" b="0" dirty="0" smtClean="0">
                <a:ln w="12700">
                  <a:solidFill>
                    <a:srgbClr val="000000"/>
                  </a:solidFill>
                </a:ln>
                <a:solidFill>
                  <a:srgbClr val="000000"/>
                </a:solidFill>
                <a:effectLst/>
                <a:latin typeface="Arial Black" pitchFamily="34" charset="0"/>
                <a:cs typeface="Arial" pitchFamily="34" charset="0"/>
              </a:rPr>
            </a:br>
            <a:r>
              <a:rPr lang="es-MX" sz="3200" b="0" dirty="0" smtClean="0">
                <a:ln w="12700">
                  <a:solidFill>
                    <a:srgbClr val="000000"/>
                  </a:solidFill>
                </a:ln>
                <a:effectLst/>
                <a:latin typeface="Arial Black" pitchFamily="34" charset="0"/>
                <a:cs typeface="Arial" pitchFamily="34" charset="0"/>
              </a:rPr>
              <a:t>Vigente a partir del día 5 de noviembre de ese mismo año.</a:t>
            </a:r>
            <a:r>
              <a:rPr lang="es-MX" sz="3600" b="0" dirty="0" smtClean="0">
                <a:ln w="12700">
                  <a:solidFill>
                    <a:srgbClr val="000000"/>
                  </a:solidFill>
                </a:ln>
                <a:effectLst/>
                <a:latin typeface="Arial Black" pitchFamily="34" charset="0"/>
                <a:cs typeface="Arial" pitchFamily="34" charset="0"/>
              </a:rPr>
              <a:t/>
            </a:r>
            <a:br>
              <a:rPr lang="es-MX" sz="3600" b="0" dirty="0" smtClean="0">
                <a:ln w="12700">
                  <a:solidFill>
                    <a:srgbClr val="000000"/>
                  </a:solidFill>
                </a:ln>
                <a:effectLst/>
                <a:latin typeface="Arial Black" pitchFamily="34" charset="0"/>
                <a:cs typeface="Arial" pitchFamily="34" charset="0"/>
              </a:rPr>
            </a:br>
            <a:r>
              <a:rPr lang="es-MX" sz="3600" dirty="0" smtClean="0">
                <a:solidFill>
                  <a:srgbClr val="000000"/>
                </a:solidFill>
                <a:effectLst/>
                <a:latin typeface="Arial Black" pitchFamily="34" charset="0"/>
                <a:cs typeface="Arial" pitchFamily="34" charset="0"/>
              </a:rPr>
              <a:t> </a:t>
            </a:r>
            <a:r>
              <a:rPr lang="es-MX" sz="360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Bodoni MT" pitchFamily="18" charset="0"/>
              </a:rPr>
              <a:t/>
            </a:r>
            <a:br>
              <a:rPr lang="es-MX" sz="360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Bodoni MT" pitchFamily="18" charset="0"/>
              </a:rPr>
            </a:br>
            <a:r>
              <a:rPr lang="es-MX" sz="24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  <a:t/>
            </a:r>
            <a:br>
              <a:rPr lang="es-MX" sz="24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</a:br>
            <a:r>
              <a:rPr lang="es-MX" sz="17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  <a:t/>
            </a:r>
            <a:br>
              <a:rPr lang="es-MX" sz="17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</a:br>
            <a: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  <a:t/>
            </a:r>
            <a:b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</a:br>
            <a: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  <a:t/>
            </a:r>
            <a:b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</a:br>
            <a: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  <a:t/>
            </a:r>
            <a:b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</a:br>
            <a: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  <a:t/>
            </a:r>
            <a:b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</a:br>
            <a: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  <a:t/>
            </a:r>
            <a:b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</a:br>
            <a: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  <a:t/>
            </a:r>
            <a:b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</a:br>
            <a: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  <a:t/>
            </a:r>
            <a:b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</a:br>
            <a: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  <a:t/>
            </a:r>
            <a:b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</a:br>
            <a: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  <a:t/>
            </a:r>
            <a:b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</a:br>
            <a:r>
              <a:rPr lang="es-MX" sz="2000" b="0" dirty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  <a:t/>
            </a:r>
            <a:br>
              <a:rPr lang="es-MX" sz="2000" b="0" dirty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</a:br>
            <a:r>
              <a:rPr lang="es-MX" sz="2000" b="0" dirty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  <a:t/>
            </a:r>
            <a:br>
              <a:rPr lang="es-MX" sz="2000" b="0" dirty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</a:br>
            <a: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  <a:t> </a:t>
            </a:r>
            <a:b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</a:br>
            <a:r>
              <a:rPr lang="es-MX" sz="2000" b="0" dirty="0" smtClean="0"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  <a:t/>
            </a:r>
            <a:br>
              <a:rPr lang="es-MX" sz="2000" b="0" dirty="0" smtClean="0"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</a:br>
            <a:r>
              <a:rPr lang="es-MX" sz="2000" b="0" dirty="0"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  <a:t/>
            </a:r>
            <a:br>
              <a:rPr lang="es-MX" sz="2000" b="0" dirty="0"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</a:br>
            <a:r>
              <a:rPr lang="es-MX" sz="2000" b="0" dirty="0" smtClean="0"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  <a:t>Vi</a:t>
            </a:r>
            <a:endParaRPr lang="es-MX" sz="2000" b="0" dirty="0">
              <a:solidFill>
                <a:schemeClr val="bg2">
                  <a:lumMod val="10000"/>
                </a:schemeClr>
              </a:solidFill>
              <a:effectLst/>
              <a:latin typeface="Arial Black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56A8-47E5-4724-953D-ECC910AF2C7B}" type="slidenum">
              <a:rPr lang="es-ES" smtClean="0"/>
              <a:pPr/>
              <a:t>6</a:t>
            </a:fld>
            <a:endParaRPr lang="es-ES" dirty="0"/>
          </a:p>
        </p:txBody>
      </p:sp>
      <p:sp>
        <p:nvSpPr>
          <p:cNvPr id="10" name="9 Rectángulo"/>
          <p:cNvSpPr/>
          <p:nvPr/>
        </p:nvSpPr>
        <p:spPr>
          <a:xfrm>
            <a:off x="755576" y="6597352"/>
            <a:ext cx="8388424" cy="26064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6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7815"/>
            <a:ext cx="864095" cy="80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251" y="296069"/>
            <a:ext cx="7715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355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2699792" y="188640"/>
            <a:ext cx="5976664" cy="752018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SECRETARÍA DE </a:t>
            </a:r>
            <a:r>
              <a:rPr lang="es-E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FUNCIÓN PUBLICA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ctrTitle"/>
          </p:nvPr>
        </p:nvSpPr>
        <p:spPr>
          <a:xfrm>
            <a:off x="971600" y="1628800"/>
            <a:ext cx="7958118" cy="4968552"/>
          </a:xfrm>
          <a:solidFill>
            <a:schemeClr val="accent1"/>
          </a:solidFill>
          <a:ln w="28575">
            <a:solidFill>
              <a:schemeClr val="accent1"/>
            </a:solidFill>
          </a:ln>
        </p:spPr>
        <p:txBody>
          <a:bodyPr anchor="t"/>
          <a:lstStyle/>
          <a:p>
            <a:pPr algn="ctr"/>
            <a: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  <a:t>         </a:t>
            </a:r>
            <a:b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</a:br>
            <a:r>
              <a:rPr lang="es-MX" sz="3000" dirty="0" smtClean="0">
                <a:ln w="12700">
                  <a:solidFill>
                    <a:srgbClr val="000000"/>
                  </a:solidFill>
                </a:ln>
                <a:latin typeface="Arial Black" pitchFamily="34" charset="0"/>
              </a:rPr>
              <a:t>LA LEY de Entrega-Recepción</a:t>
            </a:r>
            <a:r>
              <a:rPr lang="es-MX" sz="3000" dirty="0" smtClean="0">
                <a:ln w="12700">
                  <a:solidFill>
                    <a:srgbClr val="000000"/>
                  </a:solidFill>
                </a:ln>
                <a:latin typeface="Arial Black" pitchFamily="34" charset="0"/>
                <a:cs typeface="Arial" pitchFamily="34" charset="0"/>
              </a:rPr>
              <a:t> </a:t>
            </a:r>
            <a:r>
              <a:rPr lang="es-MX" sz="3000" dirty="0" smtClean="0">
                <a:latin typeface="Arial Black" pitchFamily="34" charset="0"/>
                <a:cs typeface="Arial" pitchFamily="34" charset="0"/>
              </a:rPr>
              <a:t/>
            </a:r>
            <a:br>
              <a:rPr lang="es-MX" sz="3000" dirty="0" smtClean="0">
                <a:latin typeface="Arial Black" pitchFamily="34" charset="0"/>
                <a:cs typeface="Arial" pitchFamily="34" charset="0"/>
              </a:rPr>
            </a:br>
            <a:r>
              <a:rPr lang="es-MX" sz="3000" dirty="0" smtClean="0">
                <a:latin typeface="Arial Black" pitchFamily="34" charset="0"/>
                <a:cs typeface="Arial" pitchFamily="34" charset="0"/>
              </a:rPr>
              <a:t>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MX" sz="2800" dirty="0" smtClean="0">
                <a:latin typeface="Arial" pitchFamily="34" charset="0"/>
                <a:cs typeface="Arial" pitchFamily="34" charset="0"/>
              </a:rPr>
            </a:br>
            <a:r>
              <a:rPr lang="es-MX" sz="3000" dirty="0" smtClean="0">
                <a:ln w="12700">
                  <a:noFill/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Instituye a la</a:t>
            </a:r>
            <a:br>
              <a:rPr lang="es-MX" sz="3000" dirty="0" smtClean="0">
                <a:ln w="12700">
                  <a:noFill/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3000" dirty="0" smtClean="0">
                <a:ln w="12700">
                  <a:noFill/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br>
              <a:rPr lang="es-MX" sz="3000" dirty="0" smtClean="0">
                <a:ln w="12700">
                  <a:noFill/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340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Secretaría de la </a:t>
            </a:r>
            <a:r>
              <a:rPr lang="es-MX" sz="340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Función Publica </a:t>
            </a:r>
            <a:r>
              <a:rPr lang="es-MX" sz="340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como </a:t>
            </a:r>
            <a:r>
              <a:rPr lang="es-MX" sz="340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Órgano de Control Interno </a:t>
            </a:r>
            <a:br>
              <a:rPr lang="es-MX" sz="340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3000" dirty="0" smtClean="0">
                <a:ln w="12700">
                  <a:noFill/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3000" dirty="0" smtClean="0">
                <a:ln w="12700">
                  <a:noFill/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3000" dirty="0" smtClean="0">
                <a:ln w="12700">
                  <a:noFill/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 lo correspondiente al Poder Ejecutivo </a:t>
            </a:r>
            <a:br>
              <a:rPr lang="es-MX" sz="3000" dirty="0" smtClean="0">
                <a:ln w="12700">
                  <a:noFill/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3000" dirty="0" smtClean="0">
                <a:ln w="12700">
                  <a:noFill/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 Entidades Paraestatales</a:t>
            </a:r>
            <a:r>
              <a:rPr lang="es-MX" sz="9600" dirty="0" smtClean="0">
                <a:ln w="12700">
                  <a:noFill/>
                </a:ln>
              </a:rPr>
              <a:t/>
            </a:r>
            <a:br>
              <a:rPr lang="es-MX" sz="9600" dirty="0" smtClean="0">
                <a:ln w="12700">
                  <a:noFill/>
                </a:ln>
              </a:rPr>
            </a:br>
            <a:r>
              <a:rPr lang="es-MX" sz="18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  <a:t/>
            </a:r>
            <a:br>
              <a:rPr lang="es-MX" sz="18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</a:br>
            <a:r>
              <a:rPr lang="es-MX" sz="24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  <a:t/>
            </a:r>
            <a:br>
              <a:rPr lang="es-MX" sz="24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</a:br>
            <a:r>
              <a:rPr lang="es-MX" sz="24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  <a:t/>
            </a:r>
            <a:br>
              <a:rPr lang="es-MX" sz="24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</a:br>
            <a:r>
              <a:rPr lang="es-MX" sz="17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  <a:t/>
            </a:r>
            <a:br>
              <a:rPr lang="es-MX" sz="17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</a:br>
            <a: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  <a:t/>
            </a:r>
            <a:b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</a:br>
            <a: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  <a:t/>
            </a:r>
            <a:b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</a:br>
            <a: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  <a:t/>
            </a:r>
            <a:b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</a:br>
            <a: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  <a:t/>
            </a:r>
            <a:b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</a:br>
            <a: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  <a:t/>
            </a:r>
            <a:b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</a:br>
            <a: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  <a:t/>
            </a:r>
            <a:b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</a:br>
            <a: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  <a:t/>
            </a:r>
            <a:b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</a:br>
            <a: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  <a:t/>
            </a:r>
            <a:b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</a:br>
            <a: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  <a:t/>
            </a:r>
            <a:b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</a:br>
            <a:r>
              <a:rPr lang="es-MX" sz="2000" b="0" dirty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  <a:t/>
            </a:r>
            <a:br>
              <a:rPr lang="es-MX" sz="2000" b="0" dirty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</a:br>
            <a:r>
              <a:rPr lang="es-MX" sz="2000" b="0" dirty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  <a:t/>
            </a:r>
            <a:br>
              <a:rPr lang="es-MX" sz="2000" b="0" dirty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</a:br>
            <a: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  <a:t> </a:t>
            </a:r>
            <a:b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</a:br>
            <a:r>
              <a:rPr lang="es-MX" sz="2000" b="0" dirty="0" smtClean="0"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  <a:t/>
            </a:r>
            <a:br>
              <a:rPr lang="es-MX" sz="2000" b="0" dirty="0" smtClean="0"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</a:br>
            <a:r>
              <a:rPr lang="es-MX" sz="2000" b="0" dirty="0"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  <a:t/>
            </a:r>
            <a:br>
              <a:rPr lang="es-MX" sz="2000" b="0" dirty="0"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</a:br>
            <a:endParaRPr lang="es-MX" sz="2000" b="0" dirty="0">
              <a:solidFill>
                <a:schemeClr val="bg2">
                  <a:lumMod val="10000"/>
                </a:schemeClr>
              </a:solidFill>
              <a:effectLst/>
              <a:latin typeface="Arial Black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347864" y="1052736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56A8-47E5-4724-953D-ECC910AF2C7B}" type="slidenum">
              <a:rPr lang="es-ES" smtClean="0"/>
              <a:pPr/>
              <a:t>7</a:t>
            </a:fld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755576" y="6597352"/>
            <a:ext cx="8388424" cy="26064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7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7815"/>
            <a:ext cx="864095" cy="80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251" y="296069"/>
            <a:ext cx="7715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355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971600" y="1628800"/>
            <a:ext cx="7920880" cy="4968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000" b="1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LA LEY de Entrega-Recepción</a:t>
            </a:r>
            <a:r>
              <a:rPr lang="es-MX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</a:t>
            </a:r>
          </a:p>
          <a:p>
            <a:pPr algn="ctr"/>
            <a:r>
              <a:rPr lang="es-MX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Establece que el Órgano de Control Interno</a:t>
            </a:r>
          </a:p>
          <a:p>
            <a:pPr algn="ctr"/>
            <a:r>
              <a:rPr lang="es-MX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s-MX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será el responsable </a:t>
            </a:r>
          </a:p>
          <a:p>
            <a:pPr algn="ctr"/>
            <a:r>
              <a:rPr lang="es-MX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diseñar e implementar </a:t>
            </a:r>
          </a:p>
          <a:p>
            <a:pPr algn="ctr"/>
            <a:r>
              <a:rPr lang="es-MX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 sistema de Entrega-Recepción </a:t>
            </a:r>
          </a:p>
          <a:p>
            <a:pPr algn="ctr"/>
            <a:r>
              <a:rPr lang="es-MX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la Administración  Pública Estatal, </a:t>
            </a:r>
          </a:p>
          <a:p>
            <a:pPr algn="ctr"/>
            <a:endParaRPr lang="es-MX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así como de expedir las disposiciones administrativas complementarias </a:t>
            </a:r>
          </a:p>
          <a:p>
            <a:pPr algn="ctr"/>
            <a:r>
              <a:rPr lang="es-MX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para su cabal cumplimiento.</a:t>
            </a:r>
          </a:p>
          <a:p>
            <a:pPr algn="ctr"/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347864" y="980728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56A8-47E5-4724-953D-ECC910AF2C7B}" type="slidenum">
              <a:rPr lang="es-ES" smtClean="0"/>
              <a:pPr/>
              <a:t>8</a:t>
            </a:fld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755576" y="6597352"/>
            <a:ext cx="8388424" cy="26064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8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7815"/>
            <a:ext cx="864095" cy="80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251" y="296069"/>
            <a:ext cx="7715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355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2699792" y="188640"/>
            <a:ext cx="5976664" cy="752018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SECRETARÍA DE </a:t>
            </a:r>
            <a:r>
              <a:rPr lang="es-E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FUNCIÓN PUBLICA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347864" y="1052736"/>
            <a:ext cx="4857784" cy="400110"/>
          </a:xfrm>
          <a:prstGeom prst="rect">
            <a:avLst/>
          </a:prstGeom>
          <a:solidFill>
            <a:srgbClr val="FAD98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Dirección de Auditoría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ubernamental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ctrTitle"/>
          </p:nvPr>
        </p:nvSpPr>
        <p:spPr>
          <a:xfrm>
            <a:off x="971600" y="1556792"/>
            <a:ext cx="7958118" cy="5040560"/>
          </a:xfrm>
          <a:solidFill>
            <a:schemeClr val="accent1"/>
          </a:solidFill>
          <a:ln w="28575">
            <a:solidFill>
              <a:schemeClr val="accent1"/>
            </a:solidFill>
          </a:ln>
        </p:spPr>
        <p:txBody>
          <a:bodyPr anchor="t"/>
          <a:lstStyle/>
          <a:p>
            <a:pPr algn="ctr"/>
            <a:r>
              <a:rPr lang="es-MX" sz="3000" dirty="0" smtClean="0">
                <a:ln w="12700">
                  <a:solidFill>
                    <a:srgbClr val="000000"/>
                  </a:solidFill>
                </a:ln>
                <a:solidFill>
                  <a:schemeClr val="bg1">
                    <a:lumMod val="95000"/>
                  </a:schemeClr>
                </a:solidFill>
                <a:effectLst/>
                <a:latin typeface="Arial Black" pitchFamily="34" charset="0"/>
              </a:rPr>
              <a:t>LA LEY de Entrega-Recepción</a:t>
            </a:r>
            <a:r>
              <a:rPr lang="es-MX" sz="3000" dirty="0" smtClean="0">
                <a:solidFill>
                  <a:srgbClr val="000000"/>
                </a:solidFill>
              </a:rPr>
              <a:t/>
            </a:r>
            <a:br>
              <a:rPr lang="es-MX" sz="3000" dirty="0" smtClean="0">
                <a:solidFill>
                  <a:srgbClr val="000000"/>
                </a:solidFill>
              </a:rPr>
            </a:br>
            <a:r>
              <a:rPr lang="es-MX" sz="3000" dirty="0" smtClean="0">
                <a:ln w="12700">
                  <a:noFill/>
                </a:ln>
                <a:solidFill>
                  <a:srgbClr val="000000"/>
                </a:solidFill>
                <a:effectLst/>
                <a:latin typeface="+mn-lt"/>
              </a:rPr>
              <a:t>Establece las bases generales</a:t>
            </a:r>
            <a:r>
              <a:rPr lang="es-MX" sz="2900" dirty="0" smtClean="0">
                <a:ln w="18415" cmpd="sng">
                  <a:noFill/>
                  <a:prstDash val="solid"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s-MX" sz="2900" dirty="0" smtClean="0">
                <a:ln w="18415" cmpd="sng">
                  <a:noFill/>
                  <a:prstDash val="solid"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s-MX" sz="2900" dirty="0" smtClean="0">
                <a:ln w="18415" cmpd="sng">
                  <a:noFill/>
                  <a:prstDash val="solid"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conforme a las cuales </a:t>
            </a:r>
            <a:br>
              <a:rPr lang="es-MX" sz="2900" dirty="0" smtClean="0">
                <a:ln w="18415" cmpd="sng">
                  <a:noFill/>
                  <a:prstDash val="solid"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s-MX" sz="2900" dirty="0" smtClean="0">
                <a:ln w="18415" cmpd="sng">
                  <a:noFill/>
                  <a:prstDash val="solid"/>
                </a:ln>
                <a:effectLst/>
                <a:latin typeface="Arial" pitchFamily="34" charset="0"/>
                <a:cs typeface="Arial" pitchFamily="34" charset="0"/>
              </a:rPr>
              <a:t>los servidores públicos obligados, </a:t>
            </a:r>
            <a:br>
              <a:rPr lang="es-MX" sz="2900" dirty="0" smtClean="0">
                <a:ln w="18415" cmpd="sng">
                  <a:noFill/>
                  <a:prstDash val="solid"/>
                </a:ln>
                <a:effectLst/>
                <a:latin typeface="Arial" pitchFamily="34" charset="0"/>
                <a:cs typeface="Arial" pitchFamily="34" charset="0"/>
              </a:rPr>
            </a:br>
            <a:r>
              <a:rPr lang="es-MX" sz="2900" dirty="0" smtClean="0">
                <a:ln w="18415" cmpd="sng">
                  <a:noFill/>
                  <a:prstDash val="solid"/>
                </a:ln>
                <a:effectLst/>
                <a:latin typeface="Arial" pitchFamily="34" charset="0"/>
                <a:cs typeface="Arial" pitchFamily="34" charset="0"/>
              </a:rPr>
              <a:t>al separarse de su empleo, cargo o comisión, </a:t>
            </a:r>
            <a:br>
              <a:rPr lang="es-MX" sz="2900" dirty="0" smtClean="0">
                <a:ln w="18415" cmpd="sng">
                  <a:noFill/>
                  <a:prstDash val="solid"/>
                </a:ln>
                <a:effectLst/>
                <a:latin typeface="Arial" pitchFamily="34" charset="0"/>
                <a:cs typeface="Arial" pitchFamily="34" charset="0"/>
              </a:rPr>
            </a:br>
            <a:r>
              <a:rPr lang="es-MX" sz="2900" dirty="0" smtClean="0">
                <a:ln w="18415" cmpd="sng">
                  <a:noFill/>
                  <a:prstDash val="solid"/>
                </a:ln>
                <a:effectLst/>
                <a:latin typeface="Arial" pitchFamily="34" charset="0"/>
                <a:cs typeface="Arial" pitchFamily="34" charset="0"/>
              </a:rPr>
              <a:t>harán la entrega de los recursos </a:t>
            </a:r>
            <a:br>
              <a:rPr lang="es-MX" sz="2900" dirty="0" smtClean="0">
                <a:ln w="18415" cmpd="sng">
                  <a:noFill/>
                  <a:prstDash val="solid"/>
                </a:ln>
                <a:effectLst/>
                <a:latin typeface="Arial" pitchFamily="34" charset="0"/>
                <a:cs typeface="Arial" pitchFamily="34" charset="0"/>
              </a:rPr>
            </a:br>
            <a:r>
              <a:rPr lang="es-MX" sz="2900" dirty="0" smtClean="0">
                <a:ln w="18415" cmpd="sng">
                  <a:noFill/>
                  <a:prstDash val="solid"/>
                </a:ln>
                <a:effectLst/>
                <a:latin typeface="Arial" pitchFamily="34" charset="0"/>
                <a:cs typeface="Arial" pitchFamily="34" charset="0"/>
              </a:rPr>
              <a:t>humanos, materiales, financieros </a:t>
            </a:r>
            <a:br>
              <a:rPr lang="es-MX" sz="2900" dirty="0" smtClean="0">
                <a:ln w="18415" cmpd="sng">
                  <a:noFill/>
                  <a:prstDash val="solid"/>
                </a:ln>
                <a:effectLst/>
                <a:latin typeface="Arial" pitchFamily="34" charset="0"/>
                <a:cs typeface="Arial" pitchFamily="34" charset="0"/>
              </a:rPr>
            </a:br>
            <a:r>
              <a:rPr lang="es-MX" sz="2900" dirty="0" smtClean="0">
                <a:ln w="18415" cmpd="sng">
                  <a:noFill/>
                  <a:prstDash val="solid"/>
                </a:ln>
                <a:effectLst/>
                <a:latin typeface="Arial" pitchFamily="34" charset="0"/>
                <a:cs typeface="Arial" pitchFamily="34" charset="0"/>
              </a:rPr>
              <a:t>y demás asuntos que les hayan sido encomendados </a:t>
            </a:r>
            <a:br>
              <a:rPr lang="es-MX" sz="2900" dirty="0" smtClean="0">
                <a:ln w="18415" cmpd="sng">
                  <a:noFill/>
                  <a:prstDash val="solid"/>
                </a:ln>
                <a:effectLst/>
                <a:latin typeface="Arial" pitchFamily="34" charset="0"/>
                <a:cs typeface="Arial" pitchFamily="34" charset="0"/>
              </a:rPr>
            </a:br>
            <a:r>
              <a:rPr lang="es-MX" sz="2900" dirty="0" smtClean="0">
                <a:ln w="18415" cmpd="sng">
                  <a:noFill/>
                  <a:prstDash val="solid"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para el ejercicio de sus funciones. </a:t>
            </a:r>
            <a:r>
              <a:rPr lang="es-MX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s-MX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s-MX" sz="9600" dirty="0" smtClean="0"/>
              <a:t/>
            </a:r>
            <a:br>
              <a:rPr lang="es-MX" sz="9600" dirty="0" smtClean="0"/>
            </a:br>
            <a:r>
              <a:rPr lang="es-MX" sz="400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Bodoni MT" pitchFamily="18" charset="0"/>
              </a:rPr>
              <a:t/>
            </a:r>
            <a:br>
              <a:rPr lang="es-MX" sz="400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Bodoni MT" pitchFamily="18" charset="0"/>
              </a:rPr>
            </a:br>
            <a:r>
              <a:rPr lang="es-MX" sz="400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Bodoni MT" pitchFamily="18" charset="0"/>
              </a:rPr>
              <a:t/>
            </a:r>
            <a:br>
              <a:rPr lang="es-MX" sz="400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Bodoni MT" pitchFamily="18" charset="0"/>
              </a:rPr>
            </a:br>
            <a:r>
              <a:rPr lang="es-MX" sz="24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  <a:t/>
            </a:r>
            <a:br>
              <a:rPr lang="es-MX" sz="24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</a:br>
            <a:r>
              <a:rPr lang="es-MX" sz="17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  <a:t/>
            </a:r>
            <a:br>
              <a:rPr lang="es-MX" sz="17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</a:br>
            <a: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  <a:t/>
            </a:r>
            <a:b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</a:br>
            <a: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  <a:t/>
            </a:r>
            <a:b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</a:br>
            <a: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  <a:t/>
            </a:r>
            <a:b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</a:br>
            <a: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  <a:t/>
            </a:r>
            <a:b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</a:br>
            <a: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  <a:t/>
            </a:r>
            <a:b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</a:br>
            <a: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  <a:t/>
            </a:r>
            <a:b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</a:br>
            <a: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  <a:t/>
            </a:r>
            <a:b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</a:br>
            <a: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  <a:t/>
            </a:r>
            <a:b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</a:br>
            <a: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  <a:t/>
            </a:r>
            <a:b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</a:br>
            <a: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  <a:t/>
            </a:r>
            <a:b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</a:br>
            <a: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  <a:t/>
            </a:r>
            <a:b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</a:br>
            <a: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  <a:t> </a:t>
            </a:r>
            <a:br>
              <a:rPr lang="es-MX" sz="2000" b="0" dirty="0" smtClean="0">
                <a:ln w="12700"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</a:br>
            <a:r>
              <a:rPr lang="es-MX" sz="2000" b="0" dirty="0" smtClean="0"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  <a:t/>
            </a:r>
            <a:br>
              <a:rPr lang="es-MX" sz="2000" b="0" dirty="0" smtClean="0"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</a:br>
            <a:r>
              <a:rPr lang="es-MX" sz="2000" b="0" dirty="0" smtClean="0"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  <a:t/>
            </a:r>
            <a:br>
              <a:rPr lang="es-MX" sz="2000" b="0" dirty="0" smtClean="0">
                <a:solidFill>
                  <a:schemeClr val="bg2">
                    <a:lumMod val="10000"/>
                  </a:schemeClr>
                </a:solidFill>
                <a:effectLst/>
                <a:latin typeface="Arial Black" pitchFamily="34" charset="0"/>
              </a:rPr>
            </a:br>
            <a:endParaRPr lang="es-MX" sz="2000" b="0" dirty="0">
              <a:solidFill>
                <a:schemeClr val="bg2">
                  <a:lumMod val="10000"/>
                </a:schemeClr>
              </a:solidFill>
              <a:effectLst/>
              <a:latin typeface="Arial Black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56A8-47E5-4724-953D-ECC910AF2C7B}" type="slidenum">
              <a:rPr lang="es-ES" smtClean="0"/>
              <a:pPr/>
              <a:t>9</a:t>
            </a:fld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755576" y="6597352"/>
            <a:ext cx="8388424" cy="26064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9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7815"/>
            <a:ext cx="864095" cy="80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251" y="296069"/>
            <a:ext cx="7715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355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rmal">
  <a:themeElements>
    <a:clrScheme name="Ej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10319</TotalTime>
  <Words>3959</Words>
  <Application>Microsoft Office PowerPoint</Application>
  <PresentationFormat>Presentación en pantalla (4:3)</PresentationFormat>
  <Paragraphs>746</Paragraphs>
  <Slides>54</Slides>
  <Notes>54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54</vt:i4>
      </vt:variant>
    </vt:vector>
  </HeadingPairs>
  <TitlesOfParts>
    <vt:vector size="55" baseType="lpstr">
      <vt:lpstr>termal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          El día 4 de noviembre del 2015 se publicó en el Periódico Oficial del Estado la  LEY DE ENTREGA RECEPCIÓN  PARA EL ESTADO DE CHIHUAHUA Vigente a partir del día 5 de noviembre de ese mismo año.                    Vi</vt:lpstr>
      <vt:lpstr>          LA LEY de Entrega-Recepción    Instituye a la   Secretaría de la Función Publica como Órgano de Control Interno   en lo correspondiente al Poder Ejecutivo  y Entidades Paraestatales                    </vt:lpstr>
      <vt:lpstr>Presentación de PowerPoint</vt:lpstr>
      <vt:lpstr>LA LEY de Entrega-Recepción Establece las bases generales conforme a las cuales  los servidores públicos obligados,  al separarse de su empleo, cargo o comisión,  harán la entrega de los recursos  humanos, materiales, financieros  y demás asuntos que les hayan sido encomendados  para el ejercicio de sus funciones.                    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personal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Lic. Ricardo Mejia Borja</dc:creator>
  <cp:lastModifiedBy>Auditoria Gub</cp:lastModifiedBy>
  <cp:revision>707</cp:revision>
  <dcterms:created xsi:type="dcterms:W3CDTF">2012-02-29T22:56:09Z</dcterms:created>
  <dcterms:modified xsi:type="dcterms:W3CDTF">2019-07-09T16:40:35Z</dcterms:modified>
</cp:coreProperties>
</file>